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handoutMasterIdLst>
    <p:handoutMasterId r:id="rId34"/>
  </p:handoutMasterIdLst>
  <p:sldIdLst>
    <p:sldId id="256" r:id="rId3"/>
    <p:sldId id="258" r:id="rId4"/>
    <p:sldId id="259" r:id="rId5"/>
    <p:sldId id="282" r:id="rId6"/>
    <p:sldId id="283" r:id="rId7"/>
    <p:sldId id="389" r:id="rId8"/>
    <p:sldId id="338" r:id="rId9"/>
    <p:sldId id="366" r:id="rId10"/>
    <p:sldId id="344" r:id="rId11"/>
    <p:sldId id="342" r:id="rId12"/>
    <p:sldId id="345" r:id="rId13"/>
    <p:sldId id="343" r:id="rId14"/>
    <p:sldId id="261" r:id="rId15"/>
    <p:sldId id="292" r:id="rId16"/>
    <p:sldId id="285" r:id="rId17"/>
    <p:sldId id="286" r:id="rId18"/>
    <p:sldId id="346" r:id="rId19"/>
    <p:sldId id="284" r:id="rId20"/>
    <p:sldId id="289" r:id="rId21"/>
    <p:sldId id="347" r:id="rId22"/>
    <p:sldId id="349" r:id="rId23"/>
    <p:sldId id="291" r:id="rId24"/>
    <p:sldId id="317" r:id="rId25"/>
    <p:sldId id="316" r:id="rId26"/>
    <p:sldId id="290" r:id="rId27"/>
    <p:sldId id="318" r:id="rId28"/>
    <p:sldId id="293" r:id="rId29"/>
    <p:sldId id="320" r:id="rId30"/>
    <p:sldId id="348" r:id="rId31"/>
    <p:sldId id="257" r:id="rId32"/>
  </p:sldIdLst>
  <p:sldSz cx="12192000" cy="6858000"/>
  <p:notesSz cx="6858000" cy="9144000"/>
  <p:embeddedFontLst>
    <p:embeddedFont>
      <p:font typeface="华文新魏" panose="02010800040101010101" charset="-122"/>
      <p:regular r:id="rId39"/>
    </p:embeddedFont>
    <p:embeddedFont>
      <p:font typeface="微软雅黑" panose="020B0503020204020204" charset="-122"/>
      <p:regular r:id="rId40"/>
    </p:embeddedFont>
    <p:embeddedFont>
      <p:font typeface="Calibri" panose="020F050202020403020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1" orient="horz" pos="22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彭玉凤" initials="彭玉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4274"/>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 orient="horz" pos="224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123.xml"/><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tags" Target="../tags/tag8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9.xml"/><Relationship Id="rId2" Type="http://schemas.openxmlformats.org/officeDocument/2006/relationships/image" Target="../media/image6.png"/><Relationship Id="rId1" Type="http://schemas.openxmlformats.org/officeDocument/2006/relationships/tags" Target="../tags/tag8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1.xml"/><Relationship Id="rId2" Type="http://schemas.openxmlformats.org/officeDocument/2006/relationships/image" Target="../media/image7.png"/><Relationship Id="rId1" Type="http://schemas.openxmlformats.org/officeDocument/2006/relationships/tags" Target="../tags/tag90.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5.xml"/><Relationship Id="rId6" Type="http://schemas.openxmlformats.org/officeDocument/2006/relationships/image" Target="../media/image10.png"/><Relationship Id="rId5" Type="http://schemas.openxmlformats.org/officeDocument/2006/relationships/tags" Target="../tags/tag94.xml"/><Relationship Id="rId4" Type="http://schemas.openxmlformats.org/officeDocument/2006/relationships/image" Target="../media/image9.png"/><Relationship Id="rId3" Type="http://schemas.openxmlformats.org/officeDocument/2006/relationships/tags" Target="../tags/tag93.xml"/><Relationship Id="rId2" Type="http://schemas.openxmlformats.org/officeDocument/2006/relationships/image" Target="../media/image8.png"/><Relationship Id="rId1" Type="http://schemas.openxmlformats.org/officeDocument/2006/relationships/tags" Target="../tags/tag9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8.xml"/><Relationship Id="rId4" Type="http://schemas.openxmlformats.org/officeDocument/2006/relationships/image" Target="../media/image12.png"/><Relationship Id="rId3" Type="http://schemas.openxmlformats.org/officeDocument/2006/relationships/tags" Target="../tags/tag97.xml"/><Relationship Id="rId2" Type="http://schemas.openxmlformats.org/officeDocument/2006/relationships/image" Target="../media/image11.png"/><Relationship Id="rId1" Type="http://schemas.openxmlformats.org/officeDocument/2006/relationships/tags" Target="../tags/tag96.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2.xml"/><Relationship Id="rId6" Type="http://schemas.openxmlformats.org/officeDocument/2006/relationships/image" Target="../media/image15.png"/><Relationship Id="rId5" Type="http://schemas.openxmlformats.org/officeDocument/2006/relationships/tags" Target="../tags/tag101.xml"/><Relationship Id="rId4" Type="http://schemas.openxmlformats.org/officeDocument/2006/relationships/image" Target="../media/image14.png"/><Relationship Id="rId3" Type="http://schemas.openxmlformats.org/officeDocument/2006/relationships/tags" Target="../tags/tag100.xml"/><Relationship Id="rId2" Type="http://schemas.openxmlformats.org/officeDocument/2006/relationships/image" Target="../media/image13.png"/><Relationship Id="rId1" Type="http://schemas.openxmlformats.org/officeDocument/2006/relationships/tags" Target="../tags/tag99.xml"/></Relationships>
</file>

<file path=ppt/slides/_rels/slide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0"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image" Target="../media/image18.png"/><Relationship Id="rId4" Type="http://schemas.openxmlformats.org/officeDocument/2006/relationships/tags" Target="../tags/tag104.xml"/><Relationship Id="rId3" Type="http://schemas.openxmlformats.org/officeDocument/2006/relationships/image" Target="../media/image17.png"/><Relationship Id="rId2" Type="http://schemas.openxmlformats.org/officeDocument/2006/relationships/tags" Target="../tags/tag10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9.xml"/><Relationship Id="rId2" Type="http://schemas.openxmlformats.org/officeDocument/2006/relationships/image" Target="../media/image19.png"/><Relationship Id="rId1" Type="http://schemas.openxmlformats.org/officeDocument/2006/relationships/tags" Target="../tags/tag10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2.xml"/><Relationship Id="rId2" Type="http://schemas.openxmlformats.org/officeDocument/2006/relationships/image" Target="../media/image20.png"/><Relationship Id="rId1" Type="http://schemas.openxmlformats.org/officeDocument/2006/relationships/tags" Target="../tags/tag11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3.xml"/><Relationship Id="rId2" Type="http://schemas.openxmlformats.org/officeDocument/2006/relationships/image" Target="../media/image22.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5.xml"/><Relationship Id="rId2" Type="http://schemas.openxmlformats.org/officeDocument/2006/relationships/image" Target="../media/image23.png"/><Relationship Id="rId1" Type="http://schemas.openxmlformats.org/officeDocument/2006/relationships/tags" Target="../tags/tag114.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16.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18.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tags" Target="../tags/tag117.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0.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tags" Target="../tags/tag11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4.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672590" y="2414270"/>
            <a:ext cx="8716645" cy="1014730"/>
          </a:xfrm>
          <a:prstGeom prst="rect">
            <a:avLst/>
          </a:prstGeom>
          <a:noFill/>
        </p:spPr>
        <p:txBody>
          <a:bodyPr wrap="square" rtlCol="0">
            <a:spAutoFit/>
          </a:bodyPr>
          <a:p>
            <a:pPr algn="ctr"/>
            <a:r>
              <a:rPr lang="zh-CN" altLang="en-US"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小怪兽温度报警器</a:t>
            </a:r>
            <a:endParaRPr lang="zh-CN" altLang="en-US"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8093075" y="4108450"/>
            <a:ext cx="2296160" cy="113093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MiSans Normal" panose="00000500000000000000" charset="-122"/>
                <a:ea typeface="MiSans Normal" panose="00000500000000000000" charset="-122"/>
              </a:rPr>
              <a:t>小组成员：张辰毅，刘博语，熊涵熙</a:t>
            </a:r>
            <a:endParaRPr lang="zh-CN" altLang="en-US">
              <a:latin typeface="MiSans Normal" panose="00000500000000000000" charset="-122"/>
              <a:ea typeface="MiSans Normal" panose="00000500000000000000" charset="-122"/>
            </a:endParaRPr>
          </a:p>
        </p:txBody>
      </p:sp>
      <p:sp>
        <p:nvSpPr>
          <p:cNvPr id="3" name="文本框 2"/>
          <p:cNvSpPr txBox="1"/>
          <p:nvPr/>
        </p:nvSpPr>
        <p:spPr>
          <a:xfrm>
            <a:off x="8425180" y="5239385"/>
            <a:ext cx="1760855" cy="368300"/>
          </a:xfrm>
          <a:prstGeom prst="rect">
            <a:avLst/>
          </a:prstGeom>
          <a:noFill/>
        </p:spPr>
        <p:txBody>
          <a:bodyPr wrap="square" rtlCol="0">
            <a:spAutoFit/>
          </a:bodyPr>
          <a:p>
            <a:r>
              <a:rPr lang="en-US" altLang="zh-CN">
                <a:latin typeface="华文新魏" panose="02010800040101010101" charset="-122"/>
                <a:ea typeface="华文新魏" panose="02010800040101010101" charset="-122"/>
                <a:cs typeface="华文新魏" panose="02010800040101010101" charset="-122"/>
              </a:rPr>
              <a:t>2024</a:t>
            </a:r>
            <a:r>
              <a:rPr lang="zh-CN" altLang="en-US">
                <a:latin typeface="华文新魏" panose="02010800040101010101" charset="-122"/>
                <a:ea typeface="华文新魏" panose="02010800040101010101" charset="-122"/>
                <a:cs typeface="华文新魏" panose="02010800040101010101" charset="-122"/>
              </a:rPr>
              <a:t>年</a:t>
            </a:r>
            <a:r>
              <a:rPr lang="en-US" altLang="zh-CN">
                <a:latin typeface="华文新魏" panose="02010800040101010101" charset="-122"/>
                <a:ea typeface="华文新魏" panose="02010800040101010101" charset="-122"/>
                <a:cs typeface="华文新魏" panose="02010800040101010101" charset="-122"/>
              </a:rPr>
              <a:t>8</a:t>
            </a:r>
            <a:r>
              <a:rPr lang="zh-CN" altLang="en-US">
                <a:latin typeface="华文新魏" panose="02010800040101010101" charset="-122"/>
                <a:ea typeface="华文新魏" panose="02010800040101010101" charset="-122"/>
                <a:cs typeface="华文新魏" panose="02010800040101010101" charset="-122"/>
              </a:rPr>
              <a:t>月</a:t>
            </a:r>
            <a:r>
              <a:rPr lang="en-US" altLang="zh-CN">
                <a:latin typeface="华文新魏" panose="02010800040101010101" charset="-122"/>
                <a:ea typeface="华文新魏" panose="02010800040101010101" charset="-122"/>
                <a:cs typeface="华文新魏" panose="02010800040101010101" charset="-122"/>
              </a:rPr>
              <a:t>4</a:t>
            </a:r>
            <a:r>
              <a:rPr lang="zh-CN" altLang="en-US">
                <a:latin typeface="华文新魏" panose="02010800040101010101" charset="-122"/>
                <a:ea typeface="华文新魏" panose="02010800040101010101" charset="-122"/>
                <a:cs typeface="华文新魏" panose="02010800040101010101" charset="-122"/>
              </a:rPr>
              <a:t>日</a:t>
            </a:r>
            <a:endParaRPr lang="zh-CN" altLang="en-US">
              <a:latin typeface="华文新魏" panose="02010800040101010101" charset="-122"/>
              <a:ea typeface="华文新魏" panose="02010800040101010101" charset="-122"/>
              <a:cs typeface="华文新魏" panose="02010800040101010101"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aphicFrame>
        <p:nvGraphicFramePr>
          <p:cNvPr id="2" name="表格 1"/>
          <p:cNvGraphicFramePr/>
          <p:nvPr>
            <p:custDataLst>
              <p:tags r:id="rId1"/>
            </p:custDataLst>
          </p:nvPr>
        </p:nvGraphicFramePr>
        <p:xfrm>
          <a:off x="1275715" y="849630"/>
          <a:ext cx="9109710" cy="4626610"/>
        </p:xfrm>
        <a:graphic>
          <a:graphicData uri="http://schemas.openxmlformats.org/drawingml/2006/table">
            <a:tbl>
              <a:tblPr/>
              <a:tblGrid>
                <a:gridCol w="2802255"/>
                <a:gridCol w="2071370"/>
                <a:gridCol w="2203450"/>
                <a:gridCol w="2032635"/>
              </a:tblGrid>
              <a:tr h="499745">
                <a:tc gridSpan="4">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小怪兽温度报警器责任分配矩阵</a:t>
                      </a:r>
                      <a:endParaRPr lang="zh-CN" sz="1800" b="1">
                        <a:solidFill>
                          <a:srgbClr val="FFFFFF"/>
                        </a:solidFill>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F1F1F1"/>
                      </a:solidFill>
                      <a:prstDash val="solid"/>
                      <a:headEnd type="none" w="med" len="med"/>
                      <a:tailEnd type="none" w="med" len="med"/>
                    </a:lnB>
                    <a:solidFill>
                      <a:srgbClr val="4472C4"/>
                    </a:solidFill>
                  </a:tcPr>
                </a:tc>
                <a:tc hMerge="1">
                  <a:tcPr>
                    <a:lnT w="12700" cap="flat" cmpd="sng">
                      <a:solidFill>
                        <a:srgbClr val="000008"/>
                      </a:solidFill>
                      <a:prstDash val="solid"/>
                      <a:headEnd type="none" w="med" len="med"/>
                      <a:tailEnd type="none" w="med" len="med"/>
                    </a:lnT>
                    <a:lnB w="12700" cap="flat" cmpd="sng">
                      <a:solidFill>
                        <a:srgbClr val="F1F1F1"/>
                      </a:solidFill>
                      <a:prstDash val="solid"/>
                      <a:headEnd type="none" w="med" len="med"/>
                      <a:tailEnd type="none" w="med" len="med"/>
                    </a:lnB>
                  </a:tcPr>
                </a:tc>
                <a:tc hMerge="1">
                  <a:tcPr>
                    <a:lnT w="12700" cap="flat" cmpd="sng">
                      <a:solidFill>
                        <a:srgbClr val="000008"/>
                      </a:solidFill>
                      <a:prstDash val="solid"/>
                      <a:headEnd type="none" w="med" len="med"/>
                      <a:tailEnd type="none" w="med" len="med"/>
                    </a:lnT>
                    <a:lnB w="12700" cap="flat" cmpd="sng">
                      <a:solidFill>
                        <a:srgbClr val="F1F1F1"/>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F1F1F1"/>
                      </a:solidFill>
                      <a:prstDash val="solid"/>
                      <a:headEnd type="none" w="med" len="med"/>
                      <a:tailEnd type="none" w="med" len="med"/>
                    </a:lnB>
                  </a:tcPr>
                </a:tc>
              </a:tr>
              <a:tr h="459105">
                <a:tc rowSpan="2">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活动</a:t>
                      </a:r>
                      <a:endParaRPr lang="zh-CN" sz="18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F1F1F1"/>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F1F1F1"/>
                      </a:solidFill>
                      <a:prstDash val="solid"/>
                      <a:headEnd type="none" w="med" len="med"/>
                      <a:tailEnd type="none" w="med" len="med"/>
                    </a:lnB>
                    <a:solidFill>
                      <a:srgbClr val="4472C4"/>
                    </a:solidFill>
                  </a:tcPr>
                </a:tc>
                <a:tc gridSpan="3">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人员工时</a:t>
                      </a:r>
                      <a:endParaRPr lang="zh-CN" sz="18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F1F1F1"/>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F1F1F1"/>
                      </a:solidFill>
                      <a:prstDash val="solid"/>
                      <a:headEnd type="none" w="med" len="med"/>
                      <a:tailEnd type="none" w="med" len="med"/>
                    </a:lnB>
                    <a:solidFill>
                      <a:srgbClr val="4472C4"/>
                    </a:solidFill>
                  </a:tcPr>
                </a:tc>
                <a:tc hMerge="1">
                  <a:tcPr>
                    <a:lnT w="12700" cap="flat" cmpd="sng">
                      <a:solidFill>
                        <a:srgbClr val="F1F1F1"/>
                      </a:solidFill>
                      <a:prstDash val="solid"/>
                      <a:headEnd type="none" w="med" len="med"/>
                      <a:tailEnd type="none" w="med" len="med"/>
                    </a:lnT>
                    <a:lnB w="12700" cap="flat" cmpd="sng">
                      <a:solidFill>
                        <a:srgbClr val="F1F1F1"/>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F1F1F1"/>
                      </a:solidFill>
                      <a:prstDash val="solid"/>
                      <a:headEnd type="none" w="med" len="med"/>
                      <a:tailEnd type="none" w="med" len="med"/>
                    </a:lnB>
                  </a:tcPr>
                </a:tc>
              </a:tr>
              <a:tr h="459105">
                <a:tc vMerge="1">
                  <a:tcPr>
                    <a:lnL w="12700" cap="flat" cmpd="sng">
                      <a:solidFill>
                        <a:srgbClr val="000008"/>
                      </a:solidFill>
                      <a:prstDash val="solid"/>
                      <a:headEnd type="none" w="med" len="med"/>
                      <a:tailEnd type="none" w="med" len="med"/>
                    </a:lnL>
                    <a:lnR w="12700" cap="flat" cmpd="sng">
                      <a:solidFill>
                        <a:srgbClr val="F1F1F1"/>
                      </a:solidFill>
                      <a:prstDash val="solid"/>
                      <a:headEnd type="none" w="med" len="med"/>
                      <a:tailEnd type="none" w="med" len="med"/>
                    </a:lnR>
                    <a:lnB w="12700" cap="flat" cmpd="sng">
                      <a:solidFill>
                        <a:srgbClr val="F1F1F1"/>
                      </a:solidFill>
                      <a:prstDash val="solid"/>
                      <a:headEnd type="none" w="med" len="med"/>
                      <a:tailEnd type="none" w="med" len="med"/>
                    </a:lnB>
                  </a:tcPr>
                </a:tc>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张辰毅</a:t>
                      </a:r>
                      <a:endParaRPr lang="zh-CN" sz="18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F1F1F1"/>
                      </a:solidFill>
                      <a:prstDash val="solid"/>
                      <a:headEnd type="none" w="med" len="med"/>
                      <a:tailEnd type="none" w="med" len="med"/>
                    </a:lnL>
                    <a:lnR w="12700" cap="flat" cmpd="sng">
                      <a:solidFill>
                        <a:srgbClr val="F1F1F1"/>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刘博语</a:t>
                      </a:r>
                      <a:endParaRPr lang="zh-CN" sz="18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F1F1F1"/>
                      </a:solidFill>
                      <a:prstDash val="solid"/>
                      <a:headEnd type="none" w="med" len="med"/>
                      <a:tailEnd type="none" w="med" len="med"/>
                    </a:lnL>
                    <a:lnR w="12700" cap="flat" cmpd="sng">
                      <a:solidFill>
                        <a:srgbClr val="F1F1F1"/>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熊涵熙</a:t>
                      </a:r>
                      <a:endParaRPr lang="zh-CN" sz="18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F1F1F1"/>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r>
              <a:tr h="457835">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原理图设计</a:t>
                      </a:r>
                      <a:endParaRPr lang="zh-CN" sz="1400" b="1">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F1F1F1"/>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I</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R</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I</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58470">
                <a:tc>
                  <a:txBody>
                    <a:bodyPr/>
                    <a:p>
                      <a:pPr marL="68580" indent="0" algn="ctr" fontAlgn="base">
                        <a:lnSpc>
                          <a:spcPct val="150000"/>
                        </a:lnSpc>
                        <a:spcBef>
                          <a:spcPct val="0"/>
                        </a:spcBef>
                        <a:spcAft>
                          <a:spcPct val="0"/>
                        </a:spcAft>
                      </a:pPr>
                      <a:r>
                        <a:rPr lang="en-US" altLang="zh-CN" sz="1400">
                          <a:latin typeface="华文新魏" panose="02010800040101010101" charset="-122"/>
                          <a:ea typeface="华文新魏" panose="02010800040101010101" charset="-122"/>
                          <a:cs typeface="华文新魏" panose="02010800040101010101" charset="-122"/>
                        </a:rPr>
                        <a:t>PCB</a:t>
                      </a:r>
                      <a:r>
                        <a:rPr lang="zh-CN" altLang="en-US" sz="1400">
                          <a:latin typeface="华文新魏" panose="02010800040101010101" charset="-122"/>
                          <a:ea typeface="华文新魏" panose="02010800040101010101" charset="-122"/>
                          <a:cs typeface="华文新魏" panose="02010800040101010101" charset="-122"/>
                        </a:rPr>
                        <a:t>绘制</a:t>
                      </a:r>
                      <a:endParaRPr lang="zh-CN" altLang="en-US" sz="1400" b="1">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R</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I</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I</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57835">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焊接调试</a:t>
                      </a:r>
                      <a:endParaRPr lang="zh-CN" sz="1400" b="1">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R</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I</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5847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软件编写</a:t>
                      </a:r>
                      <a:endParaRPr lang="zh-CN" sz="1400" b="1">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R</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597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软件调试</a:t>
                      </a:r>
                      <a:endParaRPr lang="zh-CN" sz="1400" b="1">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R</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5847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系统调试</a:t>
                      </a:r>
                      <a:endParaRPr lang="zh-CN" sz="1400" b="1">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R</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A</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57835">
                <a:tc gridSpan="4">
                  <a:txBody>
                    <a:bodyPr/>
                    <a:p>
                      <a:pPr marL="68580" indent="0" algn="ctr" fontAlgn="base">
                        <a:lnSpc>
                          <a:spcPct val="150000"/>
                        </a:lnSpc>
                        <a:spcBef>
                          <a:spcPct val="0"/>
                        </a:spcBef>
                        <a:spcAft>
                          <a:spcPct val="0"/>
                        </a:spcAft>
                      </a:pPr>
                      <a:r>
                        <a:rPr lang="en-US" altLang="zh-CN" sz="1400">
                          <a:latin typeface="华文新魏" panose="02010800040101010101" charset="-122"/>
                          <a:ea typeface="华文新魏" panose="02010800040101010101" charset="-122"/>
                          <a:cs typeface="华文新魏" panose="02010800040101010101" charset="-122"/>
                        </a:rPr>
                        <a:t>R</a:t>
                      </a:r>
                      <a:r>
                        <a:rPr lang="zh-CN" altLang="en-US" sz="1400">
                          <a:latin typeface="华文新魏" panose="02010800040101010101" charset="-122"/>
                          <a:ea typeface="华文新魏" panose="02010800040101010101" charset="-122"/>
                          <a:cs typeface="华文新魏" panose="02010800040101010101" charset="-122"/>
                        </a:rPr>
                        <a:t>：负责；</a:t>
                      </a:r>
                      <a:r>
                        <a:rPr lang="en-US" altLang="zh-CN" sz="1400">
                          <a:latin typeface="华文新魏" panose="02010800040101010101" charset="-122"/>
                          <a:ea typeface="华文新魏" panose="02010800040101010101" charset="-122"/>
                          <a:cs typeface="华文新魏" panose="02010800040101010101" charset="-122"/>
                        </a:rPr>
                        <a:t>A</a:t>
                      </a:r>
                      <a:r>
                        <a:rPr lang="zh-CN" altLang="en-US" sz="1400">
                          <a:latin typeface="华文新魏" panose="02010800040101010101" charset="-122"/>
                          <a:ea typeface="华文新魏" panose="02010800040101010101" charset="-122"/>
                          <a:cs typeface="华文新魏" panose="02010800040101010101" charset="-122"/>
                        </a:rPr>
                        <a:t>：提供协助；</a:t>
                      </a:r>
                      <a:r>
                        <a:rPr lang="en-US" altLang="zh-CN" sz="1400">
                          <a:latin typeface="华文新魏" panose="02010800040101010101" charset="-122"/>
                          <a:ea typeface="华文新魏" panose="02010800040101010101" charset="-122"/>
                          <a:cs typeface="华文新魏" panose="02010800040101010101" charset="-122"/>
                        </a:rPr>
                        <a:t>I</a:t>
                      </a:r>
                      <a:r>
                        <a:rPr lang="zh-CN" altLang="en-US" sz="1400">
                          <a:latin typeface="华文新魏" panose="02010800040101010101" charset="-122"/>
                          <a:ea typeface="华文新魏" panose="02010800040101010101" charset="-122"/>
                          <a:cs typeface="华文新魏" panose="02010800040101010101" charset="-122"/>
                        </a:rPr>
                        <a:t>：了解相关信息</a:t>
                      </a:r>
                      <a:endParaRPr lang="zh-CN" altLang="en-US" sz="1400" b="1">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hMerge="1">
                  <a:tcP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r>
            </a:tbl>
          </a:graphicData>
        </a:graphic>
      </p:graphicFrame>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aphicFrame>
        <p:nvGraphicFramePr>
          <p:cNvPr id="3" name="表格 2"/>
          <p:cNvGraphicFramePr/>
          <p:nvPr>
            <p:custDataLst>
              <p:tags r:id="rId1"/>
            </p:custDataLst>
          </p:nvPr>
        </p:nvGraphicFramePr>
        <p:xfrm>
          <a:off x="2021840" y="980440"/>
          <a:ext cx="8148320" cy="4676775"/>
        </p:xfrm>
        <a:graphic>
          <a:graphicData uri="http://schemas.openxmlformats.org/drawingml/2006/table">
            <a:tbl>
              <a:tblPr/>
              <a:tblGrid>
                <a:gridCol w="2506345"/>
                <a:gridCol w="1852295"/>
                <a:gridCol w="1972310"/>
                <a:gridCol w="1817370"/>
              </a:tblGrid>
              <a:tr h="459740">
                <a:tc gridSpan="4">
                  <a:txBody>
                    <a:bodyPr/>
                    <a:p>
                      <a:pPr marL="68580" indent="0" algn="ctr" fontAlgn="base">
                        <a:lnSpc>
                          <a:spcPct val="150000"/>
                        </a:lnSpc>
                        <a:spcBef>
                          <a:spcPct val="0"/>
                        </a:spcBef>
                        <a:spcAft>
                          <a:spcPct val="0"/>
                        </a:spcAft>
                      </a:pPr>
                      <a:r>
                        <a:rPr lang="zh-CN" sz="1600" b="1">
                          <a:solidFill>
                            <a:srgbClr val="FFFFFF"/>
                          </a:solidFill>
                          <a:latin typeface="华文新魏" panose="02010800040101010101" charset="-122"/>
                          <a:ea typeface="华文新魏" panose="02010800040101010101" charset="-122"/>
                        </a:rPr>
                        <a:t>小怪兽温度报警器绩效考核表</a:t>
                      </a:r>
                      <a:endParaRPr lang="zh-CN" sz="1600" b="1">
                        <a:solidFill>
                          <a:srgbClr val="FFFFFF"/>
                        </a:solidFill>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hMerge="1">
                  <a:tcP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r>
              <a:tr h="421640">
                <a:tc rowSpan="2">
                  <a:txBody>
                    <a:bodyPr/>
                    <a:p>
                      <a:pPr marL="68580" indent="0" algn="ctr" fontAlgn="base">
                        <a:lnSpc>
                          <a:spcPct val="150000"/>
                        </a:lnSpc>
                        <a:spcBef>
                          <a:spcPct val="0"/>
                        </a:spcBef>
                        <a:spcAft>
                          <a:spcPct val="0"/>
                        </a:spcAft>
                      </a:pPr>
                      <a:r>
                        <a:rPr lang="zh-CN" sz="1600" b="1">
                          <a:solidFill>
                            <a:srgbClr val="FFFFFF"/>
                          </a:solidFill>
                          <a:latin typeface="华文新魏" panose="02010800040101010101" charset="-122"/>
                          <a:ea typeface="华文新魏" panose="02010800040101010101" charset="-122"/>
                        </a:rPr>
                        <a:t>活动</a:t>
                      </a:r>
                      <a:endParaRPr lang="zh-CN" sz="1600" b="1">
                        <a:solidFill>
                          <a:srgbClr val="FFFFFF"/>
                        </a:solidFill>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gridSpan="3">
                  <a:txBody>
                    <a:bodyPr/>
                    <a:p>
                      <a:pPr marL="68580" indent="0" algn="ctr" fontAlgn="base">
                        <a:lnSpc>
                          <a:spcPct val="150000"/>
                        </a:lnSpc>
                        <a:spcBef>
                          <a:spcPct val="0"/>
                        </a:spcBef>
                        <a:spcAft>
                          <a:spcPct val="0"/>
                        </a:spcAft>
                      </a:pPr>
                      <a:r>
                        <a:rPr lang="zh-CN" sz="1600" b="1">
                          <a:solidFill>
                            <a:srgbClr val="FFFFFF"/>
                          </a:solidFill>
                          <a:latin typeface="华文新魏" panose="02010800040101010101" charset="-122"/>
                          <a:ea typeface="华文新魏" panose="02010800040101010101" charset="-122"/>
                        </a:rPr>
                        <a:t>人员工时</a:t>
                      </a:r>
                      <a:endParaRPr lang="zh-CN" sz="16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hMerge="1">
                  <a:tcP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r>
              <a:tr h="422275">
                <a:tc vMerge="1">
                  <a:tcPr>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B w="12700" cap="flat" cmpd="sng">
                      <a:solidFill>
                        <a:srgbClr val="000008"/>
                      </a:solidFill>
                      <a:prstDash val="solid"/>
                      <a:headEnd type="none" w="med" len="med"/>
                      <a:tailEnd type="none" w="med" len="med"/>
                    </a:lnB>
                  </a:tcPr>
                </a:tc>
                <a:tc>
                  <a:txBody>
                    <a:bodyPr/>
                    <a:p>
                      <a:pPr marL="68580" indent="0" algn="ctr" fontAlgn="base">
                        <a:lnSpc>
                          <a:spcPct val="150000"/>
                        </a:lnSpc>
                        <a:spcBef>
                          <a:spcPct val="0"/>
                        </a:spcBef>
                        <a:spcAft>
                          <a:spcPct val="0"/>
                        </a:spcAft>
                      </a:pPr>
                      <a:r>
                        <a:rPr lang="zh-CN" sz="1600" b="1">
                          <a:solidFill>
                            <a:srgbClr val="FFFFFF"/>
                          </a:solidFill>
                          <a:latin typeface="华文新魏" panose="02010800040101010101" charset="-122"/>
                          <a:ea typeface="华文新魏" panose="02010800040101010101" charset="-122"/>
                        </a:rPr>
                        <a:t>张辰毅</a:t>
                      </a:r>
                      <a:endParaRPr lang="zh-CN" sz="16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600" b="1">
                          <a:solidFill>
                            <a:srgbClr val="FFFFFF"/>
                          </a:solidFill>
                          <a:latin typeface="华文新魏" panose="02010800040101010101" charset="-122"/>
                          <a:ea typeface="华文新魏" panose="02010800040101010101" charset="-122"/>
                        </a:rPr>
                        <a:t>刘博语</a:t>
                      </a:r>
                      <a:endParaRPr lang="zh-CN" sz="16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600" b="1">
                          <a:solidFill>
                            <a:srgbClr val="FFFFFF"/>
                          </a:solidFill>
                          <a:latin typeface="华文新魏" panose="02010800040101010101" charset="-122"/>
                          <a:ea typeface="华文新魏" panose="02010800040101010101" charset="-122"/>
                        </a:rPr>
                        <a:t>熊涵熙</a:t>
                      </a:r>
                      <a:endParaRPr lang="zh-CN" sz="1600" b="1">
                        <a:solidFill>
                          <a:srgbClr val="FFFFFF"/>
                        </a:solidFill>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原理图设计</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21640">
                <a:tc>
                  <a:txBody>
                    <a:bodyPr/>
                    <a:p>
                      <a:pPr marL="68580" indent="0" algn="ctr" fontAlgn="base">
                        <a:lnSpc>
                          <a:spcPct val="150000"/>
                        </a:lnSpc>
                        <a:spcBef>
                          <a:spcPct val="0"/>
                        </a:spcBef>
                        <a:spcAft>
                          <a:spcPct val="0"/>
                        </a:spcAft>
                      </a:pPr>
                      <a:r>
                        <a:rPr lang="en-US" altLang="zh-CN" sz="1400">
                          <a:latin typeface="华文新魏" panose="02010800040101010101" charset="-122"/>
                          <a:ea typeface="华文新魏" panose="02010800040101010101" charset="-122"/>
                          <a:cs typeface="华文新魏" panose="02010800040101010101" charset="-122"/>
                        </a:rPr>
                        <a:t>PCB</a:t>
                      </a:r>
                      <a:r>
                        <a:rPr lang="zh-CN" altLang="en-US" sz="1400">
                          <a:latin typeface="华文新魏" panose="02010800040101010101" charset="-122"/>
                          <a:ea typeface="华文新魏" panose="02010800040101010101" charset="-122"/>
                          <a:cs typeface="华文新魏" panose="02010800040101010101" charset="-122"/>
                        </a:rPr>
                        <a:t>绘制</a:t>
                      </a:r>
                      <a:endParaRPr lang="zh-CN" altLang="en-US" sz="1400" b="1">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焊接调试</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软件编写</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13</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10</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4</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软件调试</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12</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17</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17</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人员总工时</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44.5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46.5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40.5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项目总工时</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gridSpan="3">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131.5</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hMerge="1">
                  <a:tcP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r>
              <a:tr h="421640">
                <a:tc>
                  <a:txBody>
                    <a:bodyPr/>
                    <a:p>
                      <a:pPr marL="68580" indent="0" algn="ctr" fontAlgn="base">
                        <a:lnSpc>
                          <a:spcPct val="150000"/>
                        </a:lnSpc>
                        <a:spcBef>
                          <a:spcPct val="0"/>
                        </a:spcBef>
                        <a:spcAft>
                          <a:spcPct val="0"/>
                        </a:spcAft>
                      </a:pPr>
                      <a:r>
                        <a:rPr lang="zh-CN" sz="1400">
                          <a:latin typeface="华文新魏" panose="02010800040101010101" charset="-122"/>
                          <a:ea typeface="华文新魏" panose="02010800040101010101" charset="-122"/>
                        </a:rPr>
                        <a:t>人员工作量占比</a:t>
                      </a:r>
                      <a:endParaRPr lang="zh-CN" sz="1400" b="1">
                        <a:latin typeface="华文新魏" panose="02010800040101010101" charset="-122"/>
                        <a:ea typeface="华文新魏" panose="02010800040101010101" charset="-122"/>
                      </a:endParaRPr>
                    </a:p>
                  </a:txBody>
                  <a:tcPr marL="68580" marR="68580" marT="0" marB="0" anchor="ctr" anchorCtr="0">
                    <a:lnL w="635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33.8%</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35.4%</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ctr" fontAlgn="base">
                        <a:lnSpc>
                          <a:spcPct val="150000"/>
                        </a:lnSpc>
                        <a:spcBef>
                          <a:spcPct val="0"/>
                        </a:spcBef>
                        <a:spcAft>
                          <a:spcPct val="0"/>
                        </a:spcAft>
                      </a:pPr>
                      <a:r>
                        <a:rPr lang="en-US" altLang="zh-CN" sz="1400" b="1">
                          <a:latin typeface="华文新魏" panose="02010800040101010101" charset="-122"/>
                          <a:ea typeface="华文新魏" panose="02010800040101010101" charset="-122"/>
                        </a:rPr>
                        <a:t>30.8%</a:t>
                      </a:r>
                      <a:endParaRPr lang="en-US" altLang="zh-CN" sz="1400" b="1">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表 2"/>
          <p:cNvPicPr>
            <a:picLocks noChangeAspect="1"/>
          </p:cNvPicPr>
          <p:nvPr/>
        </p:nvPicPr>
        <p:blipFill>
          <a:blip r:embed="rId1"/>
          <a:stretch>
            <a:fillRect/>
          </a:stretch>
        </p:blipFill>
        <p:spPr>
          <a:xfrm>
            <a:off x="2346325" y="1084580"/>
            <a:ext cx="7260590" cy="4135755"/>
          </a:xfrm>
          <a:prstGeom prst="rect">
            <a:avLst/>
          </a:prstGeom>
          <a:noFill/>
          <a:ln w="9525">
            <a:noFill/>
          </a:ln>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p>
            <a:pPr algn="ctr"/>
            <a:r>
              <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技术路线与方法</a:t>
            </a:r>
            <a:endPar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P A R T . 0 3</a:t>
            </a:r>
            <a:endParaRPr lang="en-US" altLang="zh-CN">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p>
            <a:pPr algn="ctr"/>
            <a:r>
              <a:rPr lang="en-US" altLang="zh-CN" sz="6600">
                <a:solidFill>
                  <a:schemeClr val="tx2">
                    <a:lumMod val="75000"/>
                    <a:lumOff val="25000"/>
                  </a:schemeClr>
                </a:solidFill>
                <a:latin typeface="MiSans Normal" panose="00000500000000000000" charset="-122"/>
                <a:ea typeface="MiSans Normal" panose="00000500000000000000" charset="-122"/>
              </a:rPr>
              <a:t>03</a:t>
            </a:r>
            <a:endParaRPr lang="en-US" altLang="zh-CN" sz="6600">
              <a:solidFill>
                <a:schemeClr val="tx2">
                  <a:lumMod val="75000"/>
                  <a:lumOff val="25000"/>
                </a:schemeClr>
              </a:solidFill>
              <a:latin typeface="MiSans Normal" panose="00000500000000000000" charset="-122"/>
              <a:ea typeface="MiSans Normal" panose="00000500000000000000"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749300" y="731520"/>
            <a:ext cx="10083800" cy="4642485"/>
          </a:xfrm>
          <a:prstGeom prst="rect">
            <a:avLst/>
          </a:prstGeom>
          <a:noFill/>
        </p:spPr>
        <p:txBody>
          <a:bodyPr wrap="square" rtlCol="0">
            <a:noAutofit/>
          </a:bodyPr>
          <a:p>
            <a:r>
              <a:rPr lang="zh-CN" altLang="en-US" sz="320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模块总体说明</a:t>
            </a:r>
            <a:endParaRPr lang="zh-CN" altLang="en-US" sz="320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a:p>
            <a:endParaRPr lang="zh-CN" altLang="en-US">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a:p>
            <a:endParaRPr lang="zh-CN" altLang="en-US">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effectLst/>
                <a:latin typeface="华文新魏" panose="02010800040101010101" charset="-122"/>
                <a:ea typeface="华文新魏" panose="02010800040101010101" charset="-122"/>
                <a:cs typeface="华文新魏" panose="02010800040101010101" charset="-122"/>
              </a:rPr>
              <a:t>温度信号输入：外界温度改变通过热敏电阻改变为电信号；</a:t>
            </a:r>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effectLst/>
                <a:latin typeface="华文新魏" panose="02010800040101010101" charset="-122"/>
                <a:ea typeface="华文新魏" panose="02010800040101010101" charset="-122"/>
                <a:cs typeface="华文新魏" panose="02010800040101010101" charset="-122"/>
              </a:rPr>
              <a:t>按键设置：通过按键调整风扇模式及风扇档位；</a:t>
            </a:r>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effectLst/>
                <a:latin typeface="华文新魏" panose="02010800040101010101" charset="-122"/>
                <a:ea typeface="华文新魏" panose="02010800040101010101" charset="-122"/>
                <a:cs typeface="华文新魏" panose="02010800040101010101" charset="-122"/>
              </a:rPr>
              <a:t>MSP430控制：单片机对输入信号进行处理并输出；</a:t>
            </a:r>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effectLst/>
                <a:latin typeface="华文新魏" panose="02010800040101010101" charset="-122"/>
                <a:ea typeface="华文新魏" panose="02010800040101010101" charset="-122"/>
                <a:cs typeface="华文新魏" panose="02010800040101010101" charset="-122"/>
              </a:rPr>
              <a:t>基础报警（蜂鸣器与报警灯）：根据输出信号进行蜂鸣和灯闪烁；</a:t>
            </a:r>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effectLst/>
                <a:latin typeface="华文新魏" panose="02010800040101010101" charset="-122"/>
                <a:ea typeface="华文新魏" panose="02010800040101010101" charset="-122"/>
                <a:cs typeface="华文新魏" panose="02010800040101010101" charset="-122"/>
              </a:rPr>
              <a:t>OLED屏显示：显示当前温度、阈值温度、风扇挡位等产品信息；</a:t>
            </a:r>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a:p>
            <a:r>
              <a:rPr lang="zh-CN" altLang="en-US" sz="2000">
                <a:solidFill>
                  <a:schemeClr val="tx1"/>
                </a:solidFill>
                <a:effectLst/>
                <a:latin typeface="华文新魏" panose="02010800040101010101" charset="-122"/>
                <a:ea typeface="华文新魏" panose="02010800040101010101" charset="-122"/>
                <a:cs typeface="华文新魏" panose="02010800040101010101" charset="-122"/>
              </a:rPr>
              <a:t>风扇驱动：通过DRV8837芯片驱动电机带动风扇工作。</a:t>
            </a:r>
            <a:endParaRPr lang="zh-CN" altLang="en-US" sz="2000">
              <a:solidFill>
                <a:schemeClr val="tx1"/>
              </a:solidFill>
              <a:effectLst/>
              <a:latin typeface="华文新魏" panose="02010800040101010101" charset="-122"/>
              <a:ea typeface="华文新魏" panose="02010800040101010101" charset="-122"/>
              <a:cs typeface="华文新魏" panose="02010800040101010101"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本设计旨在设计一款温度报警器。</a:t>
            </a:r>
            <a:endParaRPr lang="zh-CN" altLang="en-US"/>
          </a:p>
          <a:p>
            <a:pPr algn="ctr"/>
            <a:r>
              <a:rPr lang="zh-CN" altLang="en-US"/>
              <a:t>功能目标：实现在到达指定温度后可以进行报警（指示灯闪烁以及蜂鸣器报警）；报警时驱动风扇降温，风扇挡位随温度调节或手动调节；报警器在OLED屏显示当前温度、阈值温度、风扇挡位等各种参数；阈值温度可以由按键调节。</a:t>
            </a:r>
            <a:endParaRPr lang="zh-CN" altLang="en-US"/>
          </a:p>
          <a:p>
            <a:pPr algn="ctr"/>
            <a:r>
              <a:rPr lang="zh-CN" altLang="en-US"/>
              <a:t>性能目标：可扩展性、可读性、可重用性。</a:t>
            </a:r>
            <a:endParaRPr lang="zh-CN" altLang="en-US"/>
          </a:p>
          <a:p>
            <a:pPr algn="ctr"/>
            <a:r>
              <a:rPr lang="zh-CN" altLang="en-US"/>
              <a:t>在设计过程中遵循的原则：软件本设计旨在设计一款温度报警器。</a:t>
            </a:r>
            <a:endParaRPr lang="zh-CN" altLang="en-US"/>
          </a:p>
          <a:p>
            <a:pPr algn="ctr"/>
            <a:r>
              <a:rPr lang="zh-CN" altLang="en-US"/>
              <a:t>功能目标：实现在到达指定温度后可以进行报警（指示灯闪烁以及蜂鸣器报警）；报警时驱动风扇降温，风扇挡位随温度调节或手动调节；报警器在OLED屏显示当前温度、阈值温度、风扇挡位等各种参数；阈值温度可以由按键调节。</a:t>
            </a:r>
            <a:endParaRPr lang="zh-CN" altLang="en-US"/>
          </a:p>
          <a:p>
            <a:pPr algn="ctr"/>
            <a:r>
              <a:rPr lang="zh-CN" altLang="en-US"/>
              <a:t>性能目标：可扩展性、可读性、可重用性。</a:t>
            </a:r>
            <a:endParaRPr lang="zh-CN" altLang="en-US"/>
          </a:p>
          <a:p>
            <a:pPr algn="ctr"/>
            <a:r>
              <a:rPr lang="zh-CN" altLang="en-US"/>
              <a:t>在设计过程中遵循的原则：软件：遵循编程规范，模块化设计等。硬件：遵循PCB设计规范，模块化设计。：遵循编程规范，模块化设计等。硬件：遵循PCB设计规范，模块化设计。本设计旨在设计一款温度报警器。</a:t>
            </a:r>
            <a:endParaRPr lang="zh-CN" altLang="en-US"/>
          </a:p>
          <a:p>
            <a:pPr algn="ctr"/>
            <a:r>
              <a:rPr lang="zh-CN" altLang="en-US"/>
              <a:t>功能目标：实现在到达指定温度后可以进行报警（指示灯闪烁以及蜂鸣器报警）；报警时驱动风扇降温，风扇挡位随温度调节或手动调节；报警器在OLED屏显示当前温度、阈值温度、风扇挡位等各种参数；阈值温度可以由按键调节。</a:t>
            </a:r>
            <a:endParaRPr lang="zh-CN" altLang="en-US"/>
          </a:p>
          <a:p>
            <a:pPr algn="ctr"/>
            <a:r>
              <a:rPr lang="zh-CN" altLang="en-US"/>
              <a:t>性能目标：可扩展性、可读性、可重用性。</a:t>
            </a:r>
            <a:endParaRPr lang="zh-CN" altLang="en-US"/>
          </a:p>
          <a:p>
            <a:pPr algn="ctr"/>
            <a:r>
              <a:rPr lang="zh-CN" altLang="en-US"/>
              <a:t>在设计过程中遵循的原则：软件：遵循编程规范，模块化设计等。硬件：遵循PCB设计规范，模块化设计。</a:t>
            </a:r>
            <a:endParaRPr lang="zh-CN" altLang="en-US"/>
          </a:p>
        </p:txBody>
      </p:sp>
      <p:sp>
        <p:nvSpPr>
          <p:cNvPr id="2" name="文本框 1"/>
          <p:cNvSpPr txBox="1"/>
          <p:nvPr/>
        </p:nvSpPr>
        <p:spPr>
          <a:xfrm>
            <a:off x="651510" y="222885"/>
            <a:ext cx="4064000" cy="583565"/>
          </a:xfrm>
          <a:prstGeom prst="rect">
            <a:avLst/>
          </a:prstGeom>
          <a:noFill/>
        </p:spPr>
        <p:txBody>
          <a:bodyPr wrap="square" rtlCol="0">
            <a:spAutoFit/>
          </a:bodyPr>
          <a:p>
            <a:r>
              <a:rPr lang="zh-CN" altLang="en-US" sz="3200">
                <a:solidFill>
                  <a:schemeClr val="accent1">
                    <a:lumMod val="75000"/>
                  </a:schemeClr>
                </a:solidFill>
                <a:latin typeface="华文新魏" panose="02010800040101010101" charset="-122"/>
                <a:ea typeface="华文新魏" panose="02010800040101010101" charset="-122"/>
              </a:rPr>
              <a:t>设计原则</a:t>
            </a:r>
            <a:endParaRPr lang="zh-CN" altLang="en-US" sz="3200">
              <a:solidFill>
                <a:schemeClr val="accent1">
                  <a:lumMod val="75000"/>
                </a:schemeClr>
              </a:solidFill>
              <a:latin typeface="华文新魏" panose="02010800040101010101" charset="-122"/>
              <a:ea typeface="华文新魏" panose="02010800040101010101" charset="-122"/>
            </a:endParaRPr>
          </a:p>
        </p:txBody>
      </p:sp>
      <p:sp>
        <p:nvSpPr>
          <p:cNvPr id="3" name="文本框 2"/>
          <p:cNvSpPr txBox="1"/>
          <p:nvPr/>
        </p:nvSpPr>
        <p:spPr>
          <a:xfrm>
            <a:off x="600710" y="802005"/>
            <a:ext cx="10510520" cy="2626995"/>
          </a:xfrm>
          <a:prstGeom prst="rect">
            <a:avLst/>
          </a:prstGeom>
          <a:noFill/>
        </p:spPr>
        <p:txBody>
          <a:bodyPr wrap="square" rtlCol="0">
            <a:noAutofit/>
          </a:bodyPr>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功能目标：实现在到达指定温度后可以进行报警（指示灯闪烁以及蜂鸣器报警）；报警时驱动风扇降温，风扇挡位随温度调节或手动调节；报警器在OLED屏显示当前温度、阈值温度、风扇挡位等各种参数；阈值温度可以由按键调节。</a:t>
            </a:r>
            <a:endParaRPr lang="zh-CN" altLang="en-US" sz="2000">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性能目标：可扩展性、可读性、可重用性。</a:t>
            </a:r>
            <a:endParaRPr lang="zh-CN" altLang="en-US" sz="2000">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在设计过程中遵循的原则：</a:t>
            </a:r>
            <a:endParaRPr lang="zh-CN" altLang="en-US" sz="2000">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软件：遵循编程规范，模块化设计等。</a:t>
            </a:r>
            <a:endParaRPr lang="zh-CN" altLang="en-US" sz="2000">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硬件：遵循PCB设计规范，模块化设计。</a:t>
            </a:r>
            <a:endParaRPr lang="zh-CN" altLang="en-US" sz="2000">
              <a:latin typeface="华文新魏" panose="02010800040101010101" charset="-122"/>
              <a:ea typeface="华文新魏" panose="02010800040101010101" charset="-122"/>
              <a:cs typeface="华文新魏" panose="02010800040101010101" charset="-122"/>
            </a:endParaRPr>
          </a:p>
        </p:txBody>
      </p:sp>
      <p:pic>
        <p:nvPicPr>
          <p:cNvPr id="4" name="图片 5"/>
          <p:cNvPicPr>
            <a:picLocks noChangeAspect="1"/>
          </p:cNvPicPr>
          <p:nvPr>
            <p:custDataLst>
              <p:tags r:id="rId1"/>
            </p:custDataLst>
          </p:nvPr>
        </p:nvPicPr>
        <p:blipFill>
          <a:blip r:embed="rId2"/>
          <a:stretch>
            <a:fillRect/>
          </a:stretch>
        </p:blipFill>
        <p:spPr>
          <a:xfrm>
            <a:off x="2714625" y="3684270"/>
            <a:ext cx="5847715" cy="2849245"/>
          </a:xfrm>
          <a:prstGeom prst="rect">
            <a:avLst/>
          </a:prstGeom>
          <a:noFill/>
          <a:ln w="9525">
            <a:noFill/>
          </a:ln>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2147482614"/>
          <p:cNvPicPr>
            <a:picLocks noChangeAspect="1"/>
          </p:cNvPicPr>
          <p:nvPr>
            <p:custDataLst>
              <p:tags r:id="rId1"/>
            </p:custDataLst>
          </p:nvPr>
        </p:nvPicPr>
        <p:blipFill>
          <a:blip r:embed="rId2"/>
          <a:stretch>
            <a:fillRect/>
          </a:stretch>
        </p:blipFill>
        <p:spPr>
          <a:xfrm>
            <a:off x="2209165" y="1243965"/>
            <a:ext cx="7285355" cy="4507230"/>
          </a:xfrm>
          <a:prstGeom prst="rect">
            <a:avLst/>
          </a:prstGeom>
          <a:noFill/>
          <a:ln w="9525">
            <a:noFill/>
          </a:ln>
        </p:spPr>
      </p:pic>
      <p:sp>
        <p:nvSpPr>
          <p:cNvPr id="6" name="文本框 5"/>
          <p:cNvSpPr txBox="1"/>
          <p:nvPr/>
        </p:nvSpPr>
        <p:spPr>
          <a:xfrm>
            <a:off x="730250" y="442595"/>
            <a:ext cx="5017770" cy="801370"/>
          </a:xfrm>
          <a:prstGeom prst="rect">
            <a:avLst/>
          </a:prstGeom>
          <a:noFill/>
        </p:spPr>
        <p:txBody>
          <a:bodyPr wrap="square" rtlCol="0">
            <a:noAutofit/>
          </a:bodyPr>
          <a:p>
            <a:r>
              <a:rPr lang="zh-CN" altLang="en-US" sz="3200">
                <a:solidFill>
                  <a:srgbClr val="324274"/>
                </a:solidFill>
                <a:latin typeface="华文新魏" panose="02010800040101010101" charset="-122"/>
                <a:ea typeface="华文新魏" panose="02010800040101010101" charset="-122"/>
              </a:rPr>
              <a:t>硬件部分</a:t>
            </a:r>
            <a:endParaRPr lang="zh-CN" altLang="en-US" sz="3200">
              <a:solidFill>
                <a:srgbClr val="324274"/>
              </a:solidFill>
              <a:latin typeface="华文新魏" panose="02010800040101010101" charset="-122"/>
              <a:ea typeface="华文新魏" panose="02010800040101010101" charset="-122"/>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84835" y="291465"/>
            <a:ext cx="6607175" cy="2533650"/>
          </a:xfrm>
          <a:prstGeom prst="rect">
            <a:avLst/>
          </a:prstGeom>
          <a:noFill/>
        </p:spPr>
        <p:txBody>
          <a:bodyPr wrap="square" rtlCol="0">
            <a:noAutofit/>
          </a:bodyPr>
          <a:p>
            <a:pPr indent="0" fontAlgn="auto">
              <a:lnSpc>
                <a:spcPct val="125000"/>
              </a:lnSpc>
            </a:pPr>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温度检测电路</a:t>
            </a:r>
            <a:r>
              <a:rPr lang="zh-CN" altLang="en-US" sz="2000">
                <a:latin typeface="华文新魏" panose="02010800040101010101" charset="-122"/>
                <a:ea typeface="华文新魏" panose="02010800040101010101" charset="-122"/>
                <a:cs typeface="华文新魏" panose="02010800040101010101" charset="-122"/>
              </a:rPr>
              <a:t>：</a:t>
            </a:r>
            <a:endParaRPr lang="zh-CN" altLang="en-US" sz="2000">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温度超过预定数值时输出</a:t>
            </a:r>
            <a:r>
              <a:rPr lang="en-US" altLang="zh-CN" sz="2000">
                <a:latin typeface="华文新魏" panose="02010800040101010101" charset="-122"/>
                <a:ea typeface="华文新魏" panose="02010800040101010101" charset="-122"/>
                <a:cs typeface="华文新魏" panose="02010800040101010101" charset="-122"/>
              </a:rPr>
              <a:t>Von,</a:t>
            </a:r>
            <a:r>
              <a:rPr lang="zh-CN" altLang="en-US" sz="2000">
                <a:latin typeface="华文新魏" panose="02010800040101010101" charset="-122"/>
                <a:ea typeface="华文新魏" panose="02010800040101010101" charset="-122"/>
                <a:cs typeface="华文新魏" panose="02010800040101010101" charset="-122"/>
              </a:rPr>
              <a:t>温度在预定数值以下输出为零。此处运放的功能为电压比较和跟随。输入侧通过比较正相输入端和反相输入端的电压决定输出电压正负。然后通过二级管滤掉负输出电压实现</a:t>
            </a:r>
            <a:r>
              <a:rPr lang="en-US" altLang="zh-CN" sz="2000">
                <a:latin typeface="华文新魏" panose="02010800040101010101" charset="-122"/>
                <a:ea typeface="华文新魏" panose="02010800040101010101" charset="-122"/>
                <a:cs typeface="华文新魏" panose="02010800040101010101" charset="-122"/>
              </a:rPr>
              <a:t>“</a:t>
            </a:r>
            <a:r>
              <a:rPr lang="zh-CN" altLang="en-US" sz="2000">
                <a:latin typeface="华文新魏" panose="02010800040101010101" charset="-122"/>
                <a:ea typeface="华文新魏" panose="02010800040101010101" charset="-122"/>
                <a:cs typeface="华文新魏" panose="02010800040101010101" charset="-122"/>
              </a:rPr>
              <a:t>开关</a:t>
            </a:r>
            <a:r>
              <a:rPr lang="en-US" altLang="zh-CN" sz="2000">
                <a:latin typeface="华文新魏" panose="02010800040101010101" charset="-122"/>
                <a:ea typeface="华文新魏" panose="02010800040101010101" charset="-122"/>
                <a:cs typeface="华文新魏" panose="02010800040101010101" charset="-122"/>
              </a:rPr>
              <a:t>”</a:t>
            </a:r>
            <a:r>
              <a:rPr lang="zh-CN" altLang="en-US" sz="2000">
                <a:latin typeface="华文新魏" panose="02010800040101010101" charset="-122"/>
                <a:ea typeface="华文新魏" panose="02010800040101010101" charset="-122"/>
                <a:cs typeface="华文新魏" panose="02010800040101010101" charset="-122"/>
              </a:rPr>
              <a:t>功能。热敏电阻随温度变化而变化，从而调节正相输入端电压大小。</a:t>
            </a:r>
            <a:endParaRPr lang="zh-CN" altLang="en-US" sz="2000">
              <a:latin typeface="华文新魏" panose="02010800040101010101" charset="-122"/>
              <a:ea typeface="华文新魏" panose="02010800040101010101" charset="-122"/>
              <a:cs typeface="华文新魏" panose="02010800040101010101" charset="-122"/>
            </a:endParaRPr>
          </a:p>
        </p:txBody>
      </p:sp>
      <p:pic>
        <p:nvPicPr>
          <p:cNvPr id="5" name="图片 4"/>
          <p:cNvPicPr>
            <a:picLocks noChangeAspect="1"/>
          </p:cNvPicPr>
          <p:nvPr>
            <p:custDataLst>
              <p:tags r:id="rId1"/>
            </p:custDataLst>
          </p:nvPr>
        </p:nvPicPr>
        <p:blipFill>
          <a:blip r:embed="rId2"/>
          <a:stretch>
            <a:fillRect/>
          </a:stretch>
        </p:blipFill>
        <p:spPr>
          <a:xfrm>
            <a:off x="7350125" y="576580"/>
            <a:ext cx="3728085" cy="2367915"/>
          </a:xfrm>
          <a:prstGeom prst="rect">
            <a:avLst/>
          </a:prstGeom>
        </p:spPr>
      </p:pic>
      <p:grpSp>
        <p:nvGrpSpPr>
          <p:cNvPr id="18" name="组合 17"/>
          <p:cNvGrpSpPr/>
          <p:nvPr/>
        </p:nvGrpSpPr>
        <p:grpSpPr>
          <a:xfrm>
            <a:off x="1065530" y="3188970"/>
            <a:ext cx="9341485" cy="3388360"/>
            <a:chOff x="7569" y="2320"/>
            <a:chExt cx="10524" cy="4757"/>
          </a:xfrm>
        </p:grpSpPr>
        <p:pic>
          <p:nvPicPr>
            <p:cNvPr id="8" name="图片 -2147482604"/>
            <p:cNvPicPr>
              <a:picLocks noChangeAspect="1"/>
            </p:cNvPicPr>
            <p:nvPr>
              <p:custDataLst>
                <p:tags r:id="rId3"/>
              </p:custDataLst>
            </p:nvPr>
          </p:nvPicPr>
          <p:blipFill>
            <a:blip r:embed="rId4"/>
            <a:stretch>
              <a:fillRect/>
            </a:stretch>
          </p:blipFill>
          <p:spPr>
            <a:xfrm>
              <a:off x="8323" y="4452"/>
              <a:ext cx="9770" cy="2625"/>
            </a:xfrm>
            <a:prstGeom prst="rect">
              <a:avLst/>
            </a:prstGeom>
            <a:noFill/>
            <a:ln w="9525">
              <a:noFill/>
            </a:ln>
          </p:spPr>
        </p:pic>
        <p:pic>
          <p:nvPicPr>
            <p:cNvPr id="9" name="图片 -2147482603"/>
            <p:cNvPicPr>
              <a:picLocks noChangeAspect="1"/>
            </p:cNvPicPr>
            <p:nvPr>
              <p:custDataLst>
                <p:tags r:id="rId5"/>
              </p:custDataLst>
            </p:nvPr>
          </p:nvPicPr>
          <p:blipFill>
            <a:blip r:embed="rId6"/>
            <a:stretch>
              <a:fillRect/>
            </a:stretch>
          </p:blipFill>
          <p:spPr>
            <a:xfrm>
              <a:off x="8204" y="2320"/>
              <a:ext cx="9889" cy="2657"/>
            </a:xfrm>
            <a:prstGeom prst="rect">
              <a:avLst/>
            </a:prstGeom>
            <a:noFill/>
            <a:ln w="9525">
              <a:noFill/>
            </a:ln>
          </p:spPr>
        </p:pic>
        <p:sp>
          <p:nvSpPr>
            <p:cNvPr id="10" name="文本框 9"/>
            <p:cNvSpPr txBox="1"/>
            <p:nvPr/>
          </p:nvSpPr>
          <p:spPr>
            <a:xfrm>
              <a:off x="7569" y="3798"/>
              <a:ext cx="1879" cy="1018"/>
            </a:xfrm>
            <a:prstGeom prst="rect">
              <a:avLst/>
            </a:prstGeom>
            <a:noFill/>
          </p:spPr>
          <p:txBody>
            <a:bodyPr wrap="square" rtlCol="0">
              <a:noAutofit/>
              <a:scene3d>
                <a:camera prst="orthographicFront"/>
                <a:lightRig rig="threePt" dir="t"/>
              </a:scene3d>
            </a:bodyPr>
            <a:p>
              <a:r>
                <a:rPr lang="en-US" altLang="zh-CN">
                  <a:solidFill>
                    <a:schemeClr val="accent1"/>
                  </a:solidFill>
                  <a:effectLst>
                    <a:outerShdw blurRad="38100" dist="25400" dir="5400000" algn="ctr" rotWithShape="0">
                      <a:srgbClr val="6E747A">
                        <a:alpha val="43000"/>
                      </a:srgbClr>
                    </a:outerShdw>
                  </a:effectLst>
                </a:rPr>
                <a:t>50℃</a:t>
              </a:r>
              <a:endParaRPr lang="en-US" altLang="zh-CN">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nvSpPr>
          <p:spPr>
            <a:xfrm>
              <a:off x="7569" y="5320"/>
              <a:ext cx="1780" cy="517"/>
            </a:xfrm>
            <a:prstGeom prst="rect">
              <a:avLst/>
            </a:prstGeom>
            <a:noFill/>
          </p:spPr>
          <p:txBody>
            <a:bodyPr wrap="square" rtlCol="0">
              <a:spAutoFit/>
              <a:scene3d>
                <a:camera prst="orthographicFront"/>
                <a:lightRig rig="threePt" dir="t"/>
              </a:scene3d>
            </a:bodyPr>
            <a:p>
              <a:r>
                <a:rPr lang="en-US" altLang="zh-CN">
                  <a:solidFill>
                    <a:schemeClr val="accent1"/>
                  </a:solidFill>
                  <a:effectLst>
                    <a:outerShdw blurRad="38100" dist="25400" dir="5400000" algn="ctr" rotWithShape="0">
                      <a:srgbClr val="6E747A">
                        <a:alpha val="43000"/>
                      </a:srgbClr>
                    </a:outerShdw>
                  </a:effectLst>
                </a:rPr>
                <a:t>20℃</a:t>
              </a:r>
              <a:endParaRPr lang="zh-CN" altLang="en-US">
                <a:solidFill>
                  <a:schemeClr val="accent1"/>
                </a:solidFill>
                <a:effectLst>
                  <a:outerShdw blurRad="38100" dist="25400" dir="5400000" algn="ctr" rotWithShape="0">
                    <a:srgbClr val="6E747A">
                      <a:alpha val="43000"/>
                    </a:srgbClr>
                  </a:outerShdw>
                </a:effectLst>
              </a:endParaRPr>
            </a:p>
          </p:txBody>
        </p:sp>
      </p:gr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195070" y="692785"/>
            <a:ext cx="5267325" cy="2339340"/>
          </a:xfrm>
          <a:prstGeom prst="rect">
            <a:avLst/>
          </a:prstGeom>
          <a:noFill/>
        </p:spPr>
        <p:txBody>
          <a:bodyPr wrap="square" rtlCol="0">
            <a:noAutofit/>
          </a:bodyPr>
          <a:p>
            <a:pPr indent="0" fontAlgn="auto">
              <a:lnSpc>
                <a:spcPct val="125000"/>
              </a:lnSpc>
            </a:pPr>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方波发生电路</a:t>
            </a:r>
            <a:r>
              <a:rPr lang="zh-CN" altLang="en-US" sz="2000">
                <a:latin typeface="华文新魏" panose="02010800040101010101" charset="-122"/>
                <a:ea typeface="华文新魏" panose="02010800040101010101" charset="-122"/>
                <a:cs typeface="华文新魏" panose="02010800040101010101" charset="-122"/>
                <a:sym typeface="+mn-ea"/>
              </a:rPr>
              <a:t>：</a:t>
            </a:r>
            <a:endParaRPr lang="zh-CN" altLang="en-US" sz="2000">
              <a:latin typeface="华文新魏" panose="02010800040101010101" charset="-122"/>
              <a:ea typeface="华文新魏" panose="02010800040101010101" charset="-122"/>
              <a:cs typeface="华文新魏" panose="02010800040101010101" charset="-122"/>
              <a:sym typeface="+mn-ea"/>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sym typeface="+mn-ea"/>
              </a:rPr>
              <a:t>产生频率为</a:t>
            </a:r>
            <a:r>
              <a:rPr lang="en-US" altLang="zh-CN" sz="2000">
                <a:latin typeface="华文新魏" panose="02010800040101010101" charset="-122"/>
                <a:ea typeface="华文新魏" panose="02010800040101010101" charset="-122"/>
                <a:cs typeface="华文新魏" panose="02010800040101010101" charset="-122"/>
                <a:sym typeface="+mn-ea"/>
              </a:rPr>
              <a:t>800Hz</a:t>
            </a:r>
            <a:r>
              <a:rPr lang="zh-CN" altLang="en-US" sz="2000">
                <a:latin typeface="华文新魏" panose="02010800040101010101" charset="-122"/>
                <a:ea typeface="华文新魏" panose="02010800040101010101" charset="-122"/>
                <a:cs typeface="华文新魏" panose="02010800040101010101" charset="-122"/>
                <a:sym typeface="+mn-ea"/>
              </a:rPr>
              <a:t>的方波信号。利用RC电路结合单限比较器产生方波信号，并用跟随器隔绝输出回路与比较器的输入回路。为降低干扰，在运放电源引脚接上100nF进行滤波。</a:t>
            </a:r>
            <a:endParaRPr lang="zh-CN" altLang="en-US" sz="2000">
              <a:latin typeface="华文新魏" panose="02010800040101010101" charset="-122"/>
              <a:ea typeface="华文新魏" panose="02010800040101010101" charset="-122"/>
              <a:cs typeface="华文新魏" panose="02010800040101010101" charset="-122"/>
              <a:sym typeface="+mn-ea"/>
            </a:endParaRPr>
          </a:p>
          <a:p>
            <a:pPr indent="0" fontAlgn="auto">
              <a:lnSpc>
                <a:spcPct val="125000"/>
              </a:lnSpc>
            </a:pPr>
            <a:endParaRPr lang="zh-CN" altLang="en-US" sz="2000">
              <a:latin typeface="华文新魏" panose="02010800040101010101" charset="-122"/>
              <a:ea typeface="华文新魏" panose="02010800040101010101" charset="-122"/>
              <a:cs typeface="华文新魏" panose="02010800040101010101"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7008495" y="337820"/>
            <a:ext cx="4450715" cy="2839720"/>
          </a:xfrm>
          <a:prstGeom prst="rect">
            <a:avLst/>
          </a:prstGeom>
        </p:spPr>
      </p:pic>
      <p:pic>
        <p:nvPicPr>
          <p:cNvPr id="4" name="图片 -2147482607"/>
          <p:cNvPicPr>
            <a:picLocks noChangeAspect="1"/>
          </p:cNvPicPr>
          <p:nvPr>
            <p:custDataLst>
              <p:tags r:id="rId3"/>
            </p:custDataLst>
          </p:nvPr>
        </p:nvPicPr>
        <p:blipFill>
          <a:blip r:embed="rId4"/>
          <a:stretch>
            <a:fillRect/>
          </a:stretch>
        </p:blipFill>
        <p:spPr>
          <a:xfrm>
            <a:off x="1829435" y="3562350"/>
            <a:ext cx="7778750" cy="2428875"/>
          </a:xfrm>
          <a:prstGeom prst="rect">
            <a:avLst/>
          </a:prstGeom>
          <a:noFill/>
          <a:ln w="9525">
            <a:noFill/>
          </a:ln>
        </p:spPr>
      </p:pic>
      <p:sp>
        <p:nvSpPr>
          <p:cNvPr id="5" name="文本框 4"/>
          <p:cNvSpPr txBox="1"/>
          <p:nvPr/>
        </p:nvSpPr>
        <p:spPr>
          <a:xfrm>
            <a:off x="4077970" y="5991225"/>
            <a:ext cx="3834765" cy="524510"/>
          </a:xfrm>
          <a:prstGeom prst="rect">
            <a:avLst/>
          </a:prstGeom>
          <a:noFill/>
        </p:spPr>
        <p:txBody>
          <a:bodyPr wrap="square" rtlCol="0">
            <a:noAutofit/>
          </a:bodyPr>
          <a:p>
            <a:r>
              <a:rPr lang="zh-CN" altLang="en-US"/>
              <a:t>输出</a:t>
            </a:r>
            <a:r>
              <a:rPr lang="en-US" altLang="zh-CN"/>
              <a:t>VONBUZZER</a:t>
            </a:r>
            <a:r>
              <a:rPr lang="zh-CN" altLang="en-US"/>
              <a:t>仿真波形图</a:t>
            </a:r>
            <a:endParaRPr lang="zh-CN" altLang="en-US"/>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481455" y="701675"/>
            <a:ext cx="4172585" cy="2027555"/>
          </a:xfrm>
          <a:prstGeom prst="rect">
            <a:avLst/>
          </a:prstGeom>
          <a:noFill/>
        </p:spPr>
        <p:txBody>
          <a:bodyPr wrap="square" rtlCol="0">
            <a:noAutofit/>
          </a:bodyPr>
          <a:p>
            <a:pPr indent="0" fontAlgn="auto">
              <a:lnSpc>
                <a:spcPct val="125000"/>
              </a:lnSpc>
            </a:pPr>
            <a:r>
              <a:rPr lang="en-US" altLang="zh-CN"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LED</a:t>
            </a:r>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驱动电路</a:t>
            </a:r>
            <a:r>
              <a:rPr lang="zh-CN" altLang="en-US" sz="2000">
                <a:latin typeface="华文新魏" panose="02010800040101010101" charset="-122"/>
                <a:ea typeface="华文新魏" panose="02010800040101010101" charset="-122"/>
                <a:cs typeface="华文新魏" panose="02010800040101010101" charset="-122"/>
              </a:rPr>
              <a:t>：</a:t>
            </a:r>
            <a:endParaRPr lang="zh-CN" altLang="en-US" sz="2000">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sz="2000">
                <a:latin typeface="华文新魏" panose="02010800040101010101" charset="-122"/>
                <a:ea typeface="华文新魏" panose="02010800040101010101" charset="-122"/>
                <a:cs typeface="华文新魏" panose="02010800040101010101" charset="-122"/>
              </a:rPr>
              <a:t>在过温时驱动LED亮起。利用三极管放大温度检测电路输出电流以达到LED驱动电流要求。</a:t>
            </a:r>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a:p>
            <a:endParaRPr lang="zh-CN" altLang="en-US" sz="2000">
              <a:latin typeface="华文新魏" panose="02010800040101010101" charset="-122"/>
              <a:ea typeface="华文新魏" panose="02010800040101010101" charset="-122"/>
              <a:cs typeface="华文新魏" panose="02010800040101010101" charset="-122"/>
            </a:endParaRPr>
          </a:p>
        </p:txBody>
      </p:sp>
      <p:pic>
        <p:nvPicPr>
          <p:cNvPr id="5" name="图片 4"/>
          <p:cNvPicPr>
            <a:picLocks noChangeAspect="1"/>
          </p:cNvPicPr>
          <p:nvPr>
            <p:custDataLst>
              <p:tags r:id="rId1"/>
            </p:custDataLst>
          </p:nvPr>
        </p:nvPicPr>
        <p:blipFill>
          <a:blip r:embed="rId2"/>
          <a:stretch>
            <a:fillRect/>
          </a:stretch>
        </p:blipFill>
        <p:spPr>
          <a:xfrm>
            <a:off x="7475855" y="509270"/>
            <a:ext cx="2860040" cy="2659380"/>
          </a:xfrm>
          <a:prstGeom prst="rect">
            <a:avLst/>
          </a:prstGeom>
        </p:spPr>
      </p:pic>
      <p:grpSp>
        <p:nvGrpSpPr>
          <p:cNvPr id="22" name="组合 21"/>
          <p:cNvGrpSpPr/>
          <p:nvPr/>
        </p:nvGrpSpPr>
        <p:grpSpPr>
          <a:xfrm>
            <a:off x="2248535" y="3289935"/>
            <a:ext cx="7263191" cy="3025775"/>
            <a:chOff x="5345" y="928"/>
            <a:chExt cx="10436" cy="4765"/>
          </a:xfrm>
        </p:grpSpPr>
        <p:pic>
          <p:nvPicPr>
            <p:cNvPr id="3" name="图片 -2147482599"/>
            <p:cNvPicPr>
              <a:picLocks noChangeAspect="1"/>
            </p:cNvPicPr>
            <p:nvPr>
              <p:custDataLst>
                <p:tags r:id="rId3"/>
              </p:custDataLst>
            </p:nvPr>
          </p:nvPicPr>
          <p:blipFill>
            <a:blip r:embed="rId4"/>
            <a:stretch>
              <a:fillRect/>
            </a:stretch>
          </p:blipFill>
          <p:spPr>
            <a:xfrm>
              <a:off x="6580" y="928"/>
              <a:ext cx="9040" cy="2429"/>
            </a:xfrm>
            <a:prstGeom prst="rect">
              <a:avLst/>
            </a:prstGeom>
            <a:noFill/>
            <a:ln w="9525">
              <a:noFill/>
            </a:ln>
          </p:spPr>
        </p:pic>
        <p:pic>
          <p:nvPicPr>
            <p:cNvPr id="7" name="图片 -2147482601"/>
            <p:cNvPicPr>
              <a:picLocks noChangeAspect="1"/>
            </p:cNvPicPr>
            <p:nvPr>
              <p:custDataLst>
                <p:tags r:id="rId5"/>
              </p:custDataLst>
            </p:nvPr>
          </p:nvPicPr>
          <p:blipFill>
            <a:blip r:embed="rId6"/>
            <a:stretch>
              <a:fillRect/>
            </a:stretch>
          </p:blipFill>
          <p:spPr>
            <a:xfrm>
              <a:off x="6580" y="3221"/>
              <a:ext cx="9201" cy="2472"/>
            </a:xfrm>
            <a:prstGeom prst="rect">
              <a:avLst/>
            </a:prstGeom>
            <a:noFill/>
            <a:ln w="9525">
              <a:noFill/>
            </a:ln>
          </p:spPr>
        </p:pic>
        <p:sp>
          <p:nvSpPr>
            <p:cNvPr id="8" name="文本框 7"/>
            <p:cNvSpPr txBox="1"/>
            <p:nvPr/>
          </p:nvSpPr>
          <p:spPr>
            <a:xfrm>
              <a:off x="5345" y="2092"/>
              <a:ext cx="1969" cy="656"/>
            </a:xfrm>
            <a:prstGeom prst="rect">
              <a:avLst/>
            </a:prstGeom>
            <a:noFill/>
          </p:spPr>
          <p:txBody>
            <a:bodyPr wrap="square" rtlCol="0">
              <a:no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（20℃）</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5424" y="4240"/>
              <a:ext cx="1810" cy="58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（50℃）</a:t>
              </a:r>
              <a:endParaRPr lang="zh-CN" altLang="en-US">
                <a:solidFill>
                  <a:schemeClr val="accent1"/>
                </a:solidFill>
                <a:effectLst>
                  <a:outerShdw blurRad="38100" dist="25400" dir="5400000" algn="ctr" rotWithShape="0">
                    <a:srgbClr val="6E747A">
                      <a:alpha val="43000"/>
                    </a:srgbClr>
                  </a:outerShdw>
                </a:effectLst>
              </a:endParaRPr>
            </a:p>
          </p:txBody>
        </p:sp>
      </p:grpSp>
    </p:spTree>
    <p:custDataLst>
      <p:tags r:id="rId7"/>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718185" y="656590"/>
            <a:ext cx="10754995" cy="554482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892300" y="2681605"/>
            <a:ext cx="2148205" cy="922020"/>
          </a:xfrm>
          <a:prstGeom prst="rect">
            <a:avLst/>
          </a:prstGeom>
          <a:noFill/>
        </p:spPr>
        <p:txBody>
          <a:bodyPr wrap="square" rtlCol="0">
            <a:spAutoFit/>
          </a:bodyPr>
          <a:p>
            <a:pPr algn="ctr"/>
            <a:r>
              <a:rPr lang="zh-CN" altLang="en-US" sz="5400">
                <a:solidFill>
                  <a:schemeClr val="tx2">
                    <a:lumMod val="75000"/>
                    <a:lumOff val="25000"/>
                  </a:schemeClr>
                </a:solidFill>
                <a:latin typeface="MiSans Normal" panose="00000500000000000000" charset="-122"/>
                <a:ea typeface="MiSans Normal" panose="00000500000000000000" charset="-122"/>
              </a:rPr>
              <a:t>目</a:t>
            </a:r>
            <a:r>
              <a:rPr lang="en-US" altLang="zh-CN" sz="5400">
                <a:solidFill>
                  <a:schemeClr val="tx2">
                    <a:lumMod val="75000"/>
                    <a:lumOff val="25000"/>
                  </a:schemeClr>
                </a:solidFill>
                <a:latin typeface="MiSans Normal" panose="00000500000000000000" charset="-122"/>
                <a:ea typeface="MiSans Normal" panose="00000500000000000000" charset="-122"/>
              </a:rPr>
              <a:t> </a:t>
            </a:r>
            <a:r>
              <a:rPr lang="zh-CN" altLang="en-US" sz="5400">
                <a:solidFill>
                  <a:schemeClr val="tx2">
                    <a:lumMod val="75000"/>
                    <a:lumOff val="25000"/>
                  </a:schemeClr>
                </a:solidFill>
                <a:latin typeface="MiSans Normal" panose="00000500000000000000" charset="-122"/>
                <a:ea typeface="MiSans Normal" panose="00000500000000000000" charset="-122"/>
              </a:rPr>
              <a:t>录</a:t>
            </a:r>
            <a:endParaRPr lang="zh-CN" altLang="en-US" sz="5400">
              <a:solidFill>
                <a:schemeClr val="tx2">
                  <a:lumMod val="75000"/>
                  <a:lumOff val="25000"/>
                </a:schemeClr>
              </a:solidFill>
              <a:latin typeface="MiSans Normal" panose="00000500000000000000" charset="-122"/>
              <a:ea typeface="MiSans Normal" panose="00000500000000000000" charset="-122"/>
            </a:endParaRPr>
          </a:p>
        </p:txBody>
      </p:sp>
      <p:sp>
        <p:nvSpPr>
          <p:cNvPr id="4" name="文本框 3"/>
          <p:cNvSpPr txBox="1"/>
          <p:nvPr/>
        </p:nvSpPr>
        <p:spPr>
          <a:xfrm>
            <a:off x="1624330" y="3603625"/>
            <a:ext cx="2683510" cy="368300"/>
          </a:xfrm>
          <a:prstGeom prst="rect">
            <a:avLst/>
          </a:prstGeom>
          <a:noFill/>
        </p:spPr>
        <p:txBody>
          <a:bodyPr wrap="square" rtlCol="0">
            <a:spAutoFit/>
          </a:bodyPr>
          <a:p>
            <a:pPr algn="ctr"/>
            <a:r>
              <a:rPr lang="en-US" altLang="zh-CN" i="1">
                <a:solidFill>
                  <a:schemeClr val="tx2">
                    <a:lumMod val="75000"/>
                    <a:lumOff val="25000"/>
                  </a:schemeClr>
                </a:solidFill>
                <a:latin typeface="MiSans Normal" panose="00000500000000000000" charset="-122"/>
                <a:ea typeface="MiSans Normal" panose="00000500000000000000" charset="-122"/>
              </a:rPr>
              <a:t>C  O  N  T  E  N  T  S</a:t>
            </a:r>
            <a:endParaRPr lang="en-US" altLang="zh-CN" i="1">
              <a:solidFill>
                <a:schemeClr val="tx2">
                  <a:lumMod val="75000"/>
                  <a:lumOff val="25000"/>
                </a:schemeClr>
              </a:solidFill>
              <a:latin typeface="MiSans Normal" panose="00000500000000000000" charset="-122"/>
              <a:ea typeface="MiSans Normal" panose="00000500000000000000" charset="-122"/>
            </a:endParaRPr>
          </a:p>
        </p:txBody>
      </p:sp>
      <p:sp>
        <p:nvSpPr>
          <p:cNvPr id="5" name="椭圆 4"/>
          <p:cNvSpPr/>
          <p:nvPr>
            <p:custDataLst>
              <p:tags r:id="rId1"/>
            </p:custDataLst>
          </p:nvPr>
        </p:nvSpPr>
        <p:spPr>
          <a:xfrm>
            <a:off x="5543550" y="2453005"/>
            <a:ext cx="790575" cy="78994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02</a:t>
            </a:r>
            <a:endParaRPr lang="en-US" altLang="zh-CN">
              <a:latin typeface="MiSans Normal" panose="00000500000000000000" charset="-122"/>
              <a:ea typeface="MiSans Normal" panose="00000500000000000000" charset="-122"/>
            </a:endParaRPr>
          </a:p>
        </p:txBody>
      </p:sp>
      <p:sp>
        <p:nvSpPr>
          <p:cNvPr id="7" name="椭圆 6"/>
          <p:cNvSpPr/>
          <p:nvPr>
            <p:custDataLst>
              <p:tags r:id="rId2"/>
            </p:custDataLst>
          </p:nvPr>
        </p:nvSpPr>
        <p:spPr>
          <a:xfrm>
            <a:off x="5543550" y="3592195"/>
            <a:ext cx="790575" cy="78994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03</a:t>
            </a:r>
            <a:endParaRPr lang="en-US" altLang="zh-CN">
              <a:latin typeface="MiSans Normal" panose="00000500000000000000" charset="-122"/>
              <a:ea typeface="MiSans Normal" panose="00000500000000000000" charset="-122"/>
            </a:endParaRPr>
          </a:p>
        </p:txBody>
      </p:sp>
      <p:sp>
        <p:nvSpPr>
          <p:cNvPr id="8" name="椭圆 7"/>
          <p:cNvSpPr/>
          <p:nvPr>
            <p:custDataLst>
              <p:tags r:id="rId3"/>
            </p:custDataLst>
          </p:nvPr>
        </p:nvSpPr>
        <p:spPr>
          <a:xfrm>
            <a:off x="5543550" y="1313815"/>
            <a:ext cx="790575" cy="78994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01</a:t>
            </a:r>
            <a:endParaRPr lang="en-US" altLang="zh-CN">
              <a:latin typeface="MiSans Normal" panose="00000500000000000000" charset="-122"/>
              <a:ea typeface="MiSans Normal" panose="00000500000000000000" charset="-122"/>
            </a:endParaRPr>
          </a:p>
        </p:txBody>
      </p:sp>
      <p:sp>
        <p:nvSpPr>
          <p:cNvPr id="9" name="椭圆 8"/>
          <p:cNvSpPr/>
          <p:nvPr>
            <p:custDataLst>
              <p:tags r:id="rId4"/>
            </p:custDataLst>
          </p:nvPr>
        </p:nvSpPr>
        <p:spPr>
          <a:xfrm>
            <a:off x="5543550" y="4731385"/>
            <a:ext cx="790575" cy="789940"/>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04</a:t>
            </a:r>
            <a:endParaRPr lang="en-US" altLang="zh-CN">
              <a:latin typeface="MiSans Normal" panose="00000500000000000000" charset="-122"/>
              <a:ea typeface="MiSans Normal" panose="00000500000000000000" charset="-122"/>
            </a:endParaRPr>
          </a:p>
        </p:txBody>
      </p:sp>
      <p:sp>
        <p:nvSpPr>
          <p:cNvPr id="10" name="文本框 9"/>
          <p:cNvSpPr txBox="1"/>
          <p:nvPr>
            <p:custDataLst>
              <p:tags r:id="rId5"/>
            </p:custDataLst>
          </p:nvPr>
        </p:nvSpPr>
        <p:spPr>
          <a:xfrm>
            <a:off x="6334125" y="1447800"/>
            <a:ext cx="2917190" cy="521970"/>
          </a:xfrm>
          <a:prstGeom prst="rect">
            <a:avLst/>
          </a:prstGeom>
          <a:noFill/>
        </p:spPr>
        <p:txBody>
          <a:bodyPr wrap="square" rtlCol="0">
            <a:spAutoFit/>
          </a:bodyPr>
          <a:p>
            <a:r>
              <a:rPr lang="zh-CN" altLang="en-US" sz="2800">
                <a:solidFill>
                  <a:schemeClr val="tx1">
                    <a:lumMod val="95000"/>
                    <a:lumOff val="5000"/>
                  </a:schemeClr>
                </a:solidFill>
                <a:latin typeface="MiSans Normal" panose="00000500000000000000" charset="-122"/>
                <a:ea typeface="MiSans Normal" panose="00000500000000000000" charset="-122"/>
              </a:rPr>
              <a:t>引言</a:t>
            </a:r>
            <a:endParaRPr lang="zh-CN" altLang="en-US" sz="2800">
              <a:solidFill>
                <a:schemeClr val="tx1">
                  <a:lumMod val="95000"/>
                  <a:lumOff val="5000"/>
                </a:schemeClr>
              </a:solidFill>
              <a:latin typeface="MiSans Normal" panose="00000500000000000000" charset="-122"/>
              <a:ea typeface="MiSans Normal" panose="00000500000000000000" charset="-122"/>
            </a:endParaRPr>
          </a:p>
        </p:txBody>
      </p:sp>
      <p:sp>
        <p:nvSpPr>
          <p:cNvPr id="11" name="文本框 10"/>
          <p:cNvSpPr txBox="1"/>
          <p:nvPr>
            <p:custDataLst>
              <p:tags r:id="rId6"/>
            </p:custDataLst>
          </p:nvPr>
        </p:nvSpPr>
        <p:spPr>
          <a:xfrm>
            <a:off x="6334125" y="3726180"/>
            <a:ext cx="2917190" cy="521970"/>
          </a:xfrm>
          <a:prstGeom prst="rect">
            <a:avLst/>
          </a:prstGeom>
          <a:noFill/>
        </p:spPr>
        <p:txBody>
          <a:bodyPr wrap="square" rtlCol="0">
            <a:spAutoFit/>
          </a:bodyPr>
          <a:p>
            <a:r>
              <a:rPr lang="zh-CN" altLang="en-US" sz="2800">
                <a:solidFill>
                  <a:schemeClr val="tx1">
                    <a:lumMod val="95000"/>
                    <a:lumOff val="5000"/>
                  </a:schemeClr>
                </a:solidFill>
                <a:latin typeface="MiSans Normal" panose="00000500000000000000" charset="-122"/>
                <a:ea typeface="MiSans Normal" panose="00000500000000000000" charset="-122"/>
              </a:rPr>
              <a:t>技术路线与方法</a:t>
            </a:r>
            <a:endParaRPr lang="zh-CN" altLang="en-US" sz="2800">
              <a:solidFill>
                <a:schemeClr val="tx1">
                  <a:lumMod val="95000"/>
                  <a:lumOff val="5000"/>
                </a:schemeClr>
              </a:solidFill>
              <a:latin typeface="MiSans Normal" panose="00000500000000000000" charset="-122"/>
              <a:ea typeface="MiSans Normal" panose="00000500000000000000" charset="-122"/>
            </a:endParaRPr>
          </a:p>
        </p:txBody>
      </p:sp>
      <p:sp>
        <p:nvSpPr>
          <p:cNvPr id="20" name="文本框 19"/>
          <p:cNvSpPr txBox="1"/>
          <p:nvPr>
            <p:custDataLst>
              <p:tags r:id="rId7"/>
            </p:custDataLst>
          </p:nvPr>
        </p:nvSpPr>
        <p:spPr>
          <a:xfrm>
            <a:off x="6334125" y="4865370"/>
            <a:ext cx="2917190" cy="521970"/>
          </a:xfrm>
          <a:prstGeom prst="rect">
            <a:avLst/>
          </a:prstGeom>
          <a:noFill/>
        </p:spPr>
        <p:txBody>
          <a:bodyPr wrap="square" rtlCol="0">
            <a:spAutoFit/>
          </a:bodyPr>
          <a:p>
            <a:r>
              <a:rPr lang="zh-CN" altLang="en-US" sz="2800">
                <a:solidFill>
                  <a:schemeClr val="tx1">
                    <a:lumMod val="95000"/>
                    <a:lumOff val="5000"/>
                  </a:schemeClr>
                </a:solidFill>
                <a:latin typeface="MiSans Normal" panose="00000500000000000000" charset="-122"/>
                <a:ea typeface="MiSans Normal" panose="00000500000000000000" charset="-122"/>
              </a:rPr>
              <a:t>总结与感想</a:t>
            </a:r>
            <a:endParaRPr lang="zh-CN" altLang="en-US" sz="2800">
              <a:solidFill>
                <a:schemeClr val="tx1">
                  <a:lumMod val="95000"/>
                  <a:lumOff val="5000"/>
                </a:schemeClr>
              </a:solidFill>
              <a:latin typeface="MiSans Normal" panose="00000500000000000000" charset="-122"/>
              <a:ea typeface="MiSans Normal" panose="00000500000000000000" charset="-122"/>
            </a:endParaRPr>
          </a:p>
        </p:txBody>
      </p:sp>
      <p:sp>
        <p:nvSpPr>
          <p:cNvPr id="6" name="文本框 5"/>
          <p:cNvSpPr txBox="1"/>
          <p:nvPr>
            <p:custDataLst>
              <p:tags r:id="rId8"/>
            </p:custDataLst>
          </p:nvPr>
        </p:nvSpPr>
        <p:spPr>
          <a:xfrm>
            <a:off x="6334125" y="2586990"/>
            <a:ext cx="2917190" cy="521970"/>
          </a:xfrm>
          <a:prstGeom prst="rect">
            <a:avLst/>
          </a:prstGeom>
          <a:noFill/>
        </p:spPr>
        <p:txBody>
          <a:bodyPr wrap="square" rtlCol="0">
            <a:spAutoFit/>
          </a:bodyPr>
          <a:p>
            <a:r>
              <a:rPr lang="zh-CN" altLang="en-US" sz="2800">
                <a:solidFill>
                  <a:schemeClr val="tx1">
                    <a:lumMod val="95000"/>
                    <a:lumOff val="5000"/>
                  </a:schemeClr>
                </a:solidFill>
                <a:latin typeface="MiSans Normal" panose="00000500000000000000" charset="-122"/>
                <a:ea typeface="MiSans Normal" panose="00000500000000000000" charset="-122"/>
              </a:rPr>
              <a:t>项目整体情况</a:t>
            </a:r>
            <a:endParaRPr lang="zh-CN" altLang="en-US" sz="2800">
              <a:solidFill>
                <a:schemeClr val="tx1">
                  <a:lumMod val="95000"/>
                  <a:lumOff val="5000"/>
                </a:schemeClr>
              </a:solidFill>
              <a:latin typeface="MiSans Normal" panose="00000500000000000000" charset="-122"/>
              <a:ea typeface="MiSans Normal" panose="00000500000000000000" charset="-122"/>
            </a:endParaRPr>
          </a:p>
        </p:txBody>
      </p:sp>
    </p:spTree>
    <p:custDataLst>
      <p:tags r:id="rId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7797800" y="642620"/>
            <a:ext cx="2362200" cy="2463800"/>
          </a:xfrm>
          <a:prstGeom prst="rect">
            <a:avLst/>
          </a:prstGeom>
        </p:spPr>
      </p:pic>
      <p:sp>
        <p:nvSpPr>
          <p:cNvPr id="2" name="文本框 1"/>
          <p:cNvSpPr txBox="1"/>
          <p:nvPr/>
        </p:nvSpPr>
        <p:spPr>
          <a:xfrm>
            <a:off x="1736725" y="800100"/>
            <a:ext cx="4287520" cy="2404745"/>
          </a:xfrm>
          <a:prstGeom prst="rect">
            <a:avLst/>
          </a:prstGeom>
          <a:noFill/>
        </p:spPr>
        <p:txBody>
          <a:bodyPr wrap="square" rtlCol="0">
            <a:noAutofit/>
          </a:bodyPr>
          <a:p>
            <a:pPr indent="0" fontAlgn="auto">
              <a:lnSpc>
                <a:spcPct val="125000"/>
              </a:lnSpc>
            </a:pPr>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蜂鸣器驱动电路</a:t>
            </a:r>
            <a:r>
              <a:rPr lang="zh-CN" altLang="en-US" sz="2000">
                <a:latin typeface="华文新魏" panose="02010800040101010101" charset="-122"/>
                <a:ea typeface="华文新魏" panose="02010800040101010101" charset="-122"/>
                <a:sym typeface="+mn-ea"/>
              </a:rPr>
              <a:t>：</a:t>
            </a:r>
            <a:endParaRPr lang="zh-CN" altLang="en-US" sz="2000">
              <a:latin typeface="华文新魏" panose="02010800040101010101" charset="-122"/>
              <a:ea typeface="华文新魏" panose="02010800040101010101" charset="-122"/>
              <a:sym typeface="+mn-ea"/>
            </a:endParaRPr>
          </a:p>
          <a:p>
            <a:pPr indent="0" fontAlgn="auto">
              <a:lnSpc>
                <a:spcPct val="125000"/>
              </a:lnSpc>
            </a:pPr>
            <a:r>
              <a:rPr lang="zh-CN" altLang="en-US" sz="2000">
                <a:latin typeface="华文新魏" panose="02010800040101010101" charset="-122"/>
                <a:ea typeface="华文新魏" panose="02010800040101010101" charset="-122"/>
                <a:sym typeface="+mn-ea"/>
              </a:rPr>
              <a:t>在过温时驱动蜂鸣器工作。利用三极管放大温度检测电路输出电流来控制开启，以及放大方波电流发生蜂鸣</a:t>
            </a:r>
            <a:endParaRPr lang="zh-CN" altLang="en-US" sz="2000">
              <a:latin typeface="华文新魏" panose="02010800040101010101" charset="-122"/>
              <a:ea typeface="华文新魏" panose="02010800040101010101" charset="-122"/>
              <a:sym typeface="+mn-ea"/>
            </a:endParaRPr>
          </a:p>
        </p:txBody>
      </p:sp>
      <p:grpSp>
        <p:nvGrpSpPr>
          <p:cNvPr id="18" name="组合 17"/>
          <p:cNvGrpSpPr/>
          <p:nvPr/>
        </p:nvGrpSpPr>
        <p:grpSpPr>
          <a:xfrm>
            <a:off x="2517775" y="3442970"/>
            <a:ext cx="7465761" cy="3036570"/>
            <a:chOff x="4611" y="5797"/>
            <a:chExt cx="10645" cy="4782"/>
          </a:xfrm>
        </p:grpSpPr>
        <p:pic>
          <p:nvPicPr>
            <p:cNvPr id="11" name="图片 -2147482596"/>
            <p:cNvPicPr>
              <a:picLocks noChangeAspect="1"/>
            </p:cNvPicPr>
            <p:nvPr>
              <p:custDataLst>
                <p:tags r:id="rId2"/>
              </p:custDataLst>
            </p:nvPr>
          </p:nvPicPr>
          <p:blipFill>
            <a:blip r:embed="rId3"/>
            <a:stretch>
              <a:fillRect/>
            </a:stretch>
          </p:blipFill>
          <p:spPr>
            <a:xfrm>
              <a:off x="5702" y="5797"/>
              <a:ext cx="9554" cy="2567"/>
            </a:xfrm>
            <a:prstGeom prst="rect">
              <a:avLst/>
            </a:prstGeom>
            <a:noFill/>
            <a:ln w="9525">
              <a:noFill/>
            </a:ln>
          </p:spPr>
        </p:pic>
        <p:pic>
          <p:nvPicPr>
            <p:cNvPr id="12" name="图片 -2147482595"/>
            <p:cNvPicPr>
              <a:picLocks noChangeAspect="1"/>
            </p:cNvPicPr>
            <p:nvPr>
              <p:custDataLst>
                <p:tags r:id="rId4"/>
              </p:custDataLst>
            </p:nvPr>
          </p:nvPicPr>
          <p:blipFill>
            <a:blip r:embed="rId5"/>
            <a:stretch>
              <a:fillRect/>
            </a:stretch>
          </p:blipFill>
          <p:spPr>
            <a:xfrm>
              <a:off x="5701" y="7994"/>
              <a:ext cx="9555" cy="2585"/>
            </a:xfrm>
            <a:prstGeom prst="rect">
              <a:avLst/>
            </a:prstGeom>
            <a:noFill/>
            <a:ln w="9525">
              <a:noFill/>
            </a:ln>
          </p:spPr>
        </p:pic>
        <p:sp>
          <p:nvSpPr>
            <p:cNvPr id="19" name="文本框 18"/>
            <p:cNvSpPr txBox="1"/>
            <p:nvPr>
              <p:custDataLst>
                <p:tags r:id="rId6"/>
              </p:custDataLst>
            </p:nvPr>
          </p:nvSpPr>
          <p:spPr>
            <a:xfrm>
              <a:off x="4611" y="7012"/>
              <a:ext cx="1969" cy="656"/>
            </a:xfrm>
            <a:prstGeom prst="rect">
              <a:avLst/>
            </a:prstGeom>
            <a:noFill/>
          </p:spPr>
          <p:txBody>
            <a:bodyPr wrap="square" rtlCol="0">
              <a:no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（20℃）</a:t>
              </a:r>
              <a:endParaRPr lang="zh-CN" altLang="en-US">
                <a:solidFill>
                  <a:schemeClr val="accent1"/>
                </a:solidFill>
                <a:effectLst>
                  <a:outerShdw blurRad="38100" dist="25400" dir="5400000" algn="ctr" rotWithShape="0">
                    <a:srgbClr val="6E747A">
                      <a:alpha val="43000"/>
                    </a:srgbClr>
                  </a:outerShdw>
                </a:effectLst>
              </a:endParaRPr>
            </a:p>
          </p:txBody>
        </p:sp>
        <p:sp>
          <p:nvSpPr>
            <p:cNvPr id="20" name="文本框 19"/>
            <p:cNvSpPr txBox="1"/>
            <p:nvPr>
              <p:custDataLst>
                <p:tags r:id="rId7"/>
              </p:custDataLst>
            </p:nvPr>
          </p:nvSpPr>
          <p:spPr>
            <a:xfrm>
              <a:off x="4611" y="9258"/>
              <a:ext cx="1810" cy="58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（50℃）</a:t>
              </a:r>
              <a:endParaRPr lang="zh-CN" altLang="en-US">
                <a:solidFill>
                  <a:schemeClr val="accent1"/>
                </a:solidFill>
                <a:effectLst>
                  <a:outerShdw blurRad="38100" dist="25400" dir="5400000" algn="ctr" rotWithShape="0">
                    <a:srgbClr val="6E747A">
                      <a:alpha val="43000"/>
                    </a:srgbClr>
                  </a:outerShdw>
                </a:effectLst>
              </a:endParaRPr>
            </a:p>
          </p:txBody>
        </p:sp>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30250" y="442595"/>
            <a:ext cx="5017770" cy="801370"/>
          </a:xfrm>
          <a:prstGeom prst="rect">
            <a:avLst/>
          </a:prstGeom>
          <a:noFill/>
        </p:spPr>
        <p:txBody>
          <a:bodyPr wrap="square" rtlCol="0">
            <a:noAutofit/>
          </a:bodyPr>
          <a:p>
            <a:r>
              <a:rPr lang="zh-CN" altLang="en-US" sz="3200">
                <a:solidFill>
                  <a:srgbClr val="324274"/>
                </a:solidFill>
                <a:latin typeface="华文新魏" panose="02010800040101010101" charset="-122"/>
                <a:ea typeface="华文新魏" panose="02010800040101010101" charset="-122"/>
              </a:rPr>
              <a:t>软件部分</a:t>
            </a:r>
            <a:endParaRPr lang="zh-CN" altLang="en-US" sz="3200">
              <a:solidFill>
                <a:srgbClr val="324274"/>
              </a:solidFill>
              <a:latin typeface="华文新魏" panose="02010800040101010101" charset="-122"/>
              <a:ea typeface="华文新魏" panose="02010800040101010101" charset="-122"/>
            </a:endParaRPr>
          </a:p>
        </p:txBody>
      </p:sp>
      <p:pic>
        <p:nvPicPr>
          <p:cNvPr id="3" name="图片 -2147482620"/>
          <p:cNvPicPr>
            <a:picLocks noChangeAspect="1"/>
          </p:cNvPicPr>
          <p:nvPr>
            <p:custDataLst>
              <p:tags r:id="rId1"/>
            </p:custDataLst>
          </p:nvPr>
        </p:nvPicPr>
        <p:blipFill>
          <a:blip r:embed="rId2"/>
          <a:stretch>
            <a:fillRect/>
          </a:stretch>
        </p:blipFill>
        <p:spPr>
          <a:xfrm>
            <a:off x="2585085" y="1397635"/>
            <a:ext cx="7059930" cy="4329430"/>
          </a:xfrm>
          <a:prstGeom prst="rect">
            <a:avLst/>
          </a:prstGeom>
          <a:noFill/>
          <a:ln w="9525">
            <a:noFill/>
          </a:ln>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75335" y="1173480"/>
            <a:ext cx="7955280" cy="3248660"/>
          </a:xfrm>
          <a:prstGeom prst="rect">
            <a:avLst/>
          </a:prstGeom>
          <a:noFill/>
        </p:spPr>
        <p:txBody>
          <a:bodyPr wrap="square" rtlCol="0">
            <a:noAutofit/>
          </a:bodyPr>
          <a:p>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初始化函数调用</a:t>
            </a:r>
            <a:endParaRPr lang="en-US" altLang="zh-CN" sz="2400">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ClockInit();</a:t>
            </a:r>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sym typeface="+mn-ea"/>
              </a:rPr>
              <a:t>对430内部时钟的频率进行改变</a:t>
            </a: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sym typeface="+mn-ea"/>
              </a:rPr>
              <a:t>。</a:t>
            </a:r>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Timer_Init();   对PWM初始化</a:t>
            </a: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a:t>
            </a:r>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IO_Init();      对寄存器输入输出初始化。</a:t>
            </a:r>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ADInit();     对ADC进行初始化。</a:t>
            </a:r>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endPar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OLEDinit();    对OLED屏初始化</a:t>
            </a: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a:t>
            </a: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27355" y="307340"/>
            <a:ext cx="11337925" cy="2901950"/>
          </a:xfrm>
          <a:prstGeom prst="rect">
            <a:avLst/>
          </a:prstGeom>
          <a:noFill/>
        </p:spPr>
        <p:txBody>
          <a:bodyPr wrap="square" rtlCol="0">
            <a:noAutofit/>
          </a:bodyPr>
          <a:p>
            <a:r>
              <a:rPr lang="en-US" altLang="zh-CN"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ADC</a:t>
            </a:r>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模块</a:t>
            </a:r>
            <a:endPar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函数调用：ADC(); </a:t>
            </a:r>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G</a:t>
            </a:r>
            <a:r>
              <a:rPr lang="en-US" altLang="zh-CN">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etAD1();GetAD2();</a:t>
            </a: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从寄存器中读出转化后的数字量，存入对应变量。</a:t>
            </a: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功能描述：ADC将模拟量读入转化为数字量，读入热敏电阻电压以及比较器高低电平两个模拟量。</a:t>
            </a: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输出两个采样信息：一个作为开关控制报警，一个作为数字量经过计算转化后作为oled显示温度。</a:t>
            </a: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pPr indent="0" fontAlgn="auto">
              <a:lnSpc>
                <a:spcPct val="125000"/>
              </a:lnSpc>
            </a:pPr>
            <a:r>
              <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出口参数：输出两个采样信息：一个作为开关控制报警，一个作为数字量经过计算转化后作为oled显示温度。</a:t>
            </a:r>
            <a:endParaRPr lang="zh-CN" altLang="en-US">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p:txBody>
      </p:sp>
      <p:pic>
        <p:nvPicPr>
          <p:cNvPr id="8" name="图片 -2147482613"/>
          <p:cNvPicPr>
            <a:picLocks noChangeAspect="1"/>
          </p:cNvPicPr>
          <p:nvPr>
            <p:custDataLst>
              <p:tags r:id="rId1"/>
            </p:custDataLst>
          </p:nvPr>
        </p:nvPicPr>
        <p:blipFill>
          <a:blip r:embed="rId2"/>
          <a:stretch>
            <a:fillRect/>
          </a:stretch>
        </p:blipFill>
        <p:spPr>
          <a:xfrm>
            <a:off x="3455035" y="3209290"/>
            <a:ext cx="5483225" cy="3245485"/>
          </a:xfrm>
          <a:prstGeom prst="rect">
            <a:avLst/>
          </a:prstGeom>
          <a:noFill/>
          <a:ln w="9525">
            <a:noFill/>
          </a:ln>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屏幕截图 2024-08-04 110059"/>
          <p:cNvPicPr>
            <a:picLocks noChangeAspect="1"/>
          </p:cNvPicPr>
          <p:nvPr/>
        </p:nvPicPr>
        <p:blipFill>
          <a:blip r:embed="rId1"/>
          <a:srcRect l="1653" t="1649" r="25546"/>
          <a:stretch>
            <a:fillRect/>
          </a:stretch>
        </p:blipFill>
        <p:spPr>
          <a:xfrm>
            <a:off x="5114290" y="304800"/>
            <a:ext cx="3300730" cy="6248400"/>
          </a:xfrm>
          <a:prstGeom prst="rect">
            <a:avLst/>
          </a:prstGeom>
        </p:spPr>
      </p:pic>
      <p:pic>
        <p:nvPicPr>
          <p:cNvPr id="10" name="图片 9" descr="屏幕截图 2024-08-04 110142"/>
          <p:cNvPicPr>
            <a:picLocks noChangeAspect="1"/>
          </p:cNvPicPr>
          <p:nvPr/>
        </p:nvPicPr>
        <p:blipFill>
          <a:blip r:embed="rId2"/>
          <a:stretch>
            <a:fillRect/>
          </a:stretch>
        </p:blipFill>
        <p:spPr>
          <a:xfrm>
            <a:off x="1758950" y="1134110"/>
            <a:ext cx="2981325" cy="3371850"/>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45770" y="416560"/>
            <a:ext cx="11142345" cy="3187700"/>
          </a:xfrm>
          <a:prstGeom prst="rect">
            <a:avLst/>
          </a:prstGeom>
          <a:noFill/>
        </p:spPr>
        <p:txBody>
          <a:bodyPr wrap="square" rtlCol="0">
            <a:noAutofit/>
          </a:bodyPr>
          <a:p>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风扇驱动模块</a:t>
            </a:r>
            <a:endPar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a:p>
            <a:r>
              <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函数调用：ADC();  从存储器中读出转化后的数字量，存入对应变量。</a:t>
            </a:r>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HBridge(); 驱动风扇。</a:t>
            </a:r>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en-US" altLang="zh-CN">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judgement();</a:t>
            </a:r>
            <a:r>
              <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判断模式按键是否按下，确定模式选择。</a:t>
            </a:r>
            <a:endParaRPr lang="zh-CN" altLang="en-US">
              <a:latin typeface="华文新魏" panose="02010800040101010101" charset="-122"/>
              <a:ea typeface="华文新魏" panose="02010800040101010101" charset="-122"/>
              <a:cs typeface="华文新魏" panose="02010800040101010101" charset="-122"/>
            </a:endParaRPr>
          </a:p>
          <a:p>
            <a:r>
              <a:rPr lang="zh-CN" altLang="en-US">
                <a:effectLst>
                  <a:outerShdw blurRad="38100" dist="38100" dir="2700000" algn="tl">
                    <a:srgbClr val="000000">
                      <a:alpha val="43137"/>
                    </a:srgbClr>
                  </a:outerShdw>
                </a:effectLst>
                <a:latin typeface="华文新魏" panose="02010800040101010101" charset="-122"/>
                <a:ea typeface="华文新魏" panose="02010800040101010101" charset="-122"/>
                <a:cs typeface="华文新魏" panose="02010800040101010101" charset="-122"/>
              </a:rPr>
              <a:t>__interrupt void Port_1</a:t>
            </a:r>
            <a:r>
              <a:rPr lang="en-US" altLang="zh-CN">
                <a:effectLst>
                  <a:outerShdw blurRad="38100" dist="38100" dir="2700000" algn="tl">
                    <a:srgbClr val="000000">
                      <a:alpha val="43137"/>
                    </a:srgbClr>
                  </a:outerShdw>
                </a:effectLst>
                <a:latin typeface="华文新魏" panose="02010800040101010101" charset="-122"/>
                <a:ea typeface="华文新魏" panose="02010800040101010101" charset="-122"/>
                <a:cs typeface="华文新魏" panose="02010800040101010101" charset="-122"/>
              </a:rPr>
              <a:t>();</a:t>
            </a:r>
            <a:r>
              <a:rPr lang="zh-CN" altLang="en-US">
                <a:effectLst>
                  <a:outerShdw blurRad="38100" dist="38100" dir="2700000" algn="tl">
                    <a:srgbClr val="000000">
                      <a:alpha val="43137"/>
                    </a:srgbClr>
                  </a:outerShdw>
                </a:effectLst>
                <a:latin typeface="华文新魏" panose="02010800040101010101" charset="-122"/>
                <a:ea typeface="华文新魏" panose="02010800040101010101" charset="-122"/>
                <a:cs typeface="华文新魏" panose="02010800040101010101" charset="-122"/>
              </a:rPr>
              <a:t>中断中接受档位调节按键的信号并进行档位切换。</a:t>
            </a:r>
            <a:endParaRPr lang="zh-CN" altLang="en-US">
              <a:effectLst>
                <a:outerShdw blurRad="38100" dist="38100" dir="2700000" algn="tl">
                  <a:srgbClr val="000000">
                    <a:alpha val="43137"/>
                  </a:srgbClr>
                </a:outerShdw>
              </a:effectLst>
              <a:latin typeface="华文新魏" panose="02010800040101010101" charset="-122"/>
              <a:ea typeface="华文新魏" panose="02010800040101010101" charset="-122"/>
              <a:cs typeface="华文新魏" panose="02010800040101010101" charset="-122"/>
            </a:endParaRPr>
          </a:p>
          <a:p>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功能描述：当到达阈值温度后，H桥驱动电风扇进行降温，模式分为手动和自动两种：手动模式下，可以通过按键调整风扇挡位；自动模式下，风扇将随热敏电阻的温度进行自动调整。</a:t>
            </a:r>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入口参数：热敏电阻传入温度转化为的数字量；按键情况；报警触发标志；</a:t>
            </a:r>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a:p>
            <a:r>
              <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rPr>
              <a:t>出口参数：风扇运作模式及运作情况。</a:t>
            </a:r>
            <a:endParaRPr lang="zh-CN" altLang="en-US">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cs typeface="华文新魏" panose="02010800040101010101" charset="-122"/>
            </a:endParaRPr>
          </a:p>
        </p:txBody>
      </p:sp>
      <p:pic>
        <p:nvPicPr>
          <p:cNvPr id="2" name="图片 -2147482618"/>
          <p:cNvPicPr>
            <a:picLocks noChangeAspect="1"/>
          </p:cNvPicPr>
          <p:nvPr>
            <p:custDataLst>
              <p:tags r:id="rId1"/>
            </p:custDataLst>
          </p:nvPr>
        </p:nvPicPr>
        <p:blipFill>
          <a:blip r:embed="rId2"/>
          <a:stretch>
            <a:fillRect/>
          </a:stretch>
        </p:blipFill>
        <p:spPr>
          <a:xfrm>
            <a:off x="1970405" y="3929380"/>
            <a:ext cx="8100695" cy="2400300"/>
          </a:xfrm>
          <a:prstGeom prst="rect">
            <a:avLst/>
          </a:prstGeom>
          <a:noFill/>
          <a:ln w="9525">
            <a:noFill/>
          </a:ln>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1502410" y="891540"/>
            <a:ext cx="4354195" cy="1355725"/>
          </a:xfrm>
          <a:prstGeom prst="rect">
            <a:avLst/>
          </a:prstGeom>
        </p:spPr>
      </p:pic>
      <p:pic>
        <p:nvPicPr>
          <p:cNvPr id="3" name="图片 2"/>
          <p:cNvPicPr>
            <a:picLocks noChangeAspect="1"/>
          </p:cNvPicPr>
          <p:nvPr/>
        </p:nvPicPr>
        <p:blipFill>
          <a:blip r:embed="rId2"/>
          <a:srcRect r="25157"/>
          <a:stretch>
            <a:fillRect/>
          </a:stretch>
        </p:blipFill>
        <p:spPr>
          <a:xfrm>
            <a:off x="1327785" y="2868930"/>
            <a:ext cx="4615815" cy="2997200"/>
          </a:xfrm>
          <a:prstGeom prst="rect">
            <a:avLst/>
          </a:prstGeom>
        </p:spPr>
      </p:pic>
      <p:pic>
        <p:nvPicPr>
          <p:cNvPr id="4" name="图片 3"/>
          <p:cNvPicPr>
            <a:picLocks noChangeAspect="1"/>
          </p:cNvPicPr>
          <p:nvPr/>
        </p:nvPicPr>
        <p:blipFill>
          <a:blip r:embed="rId3"/>
          <a:stretch>
            <a:fillRect/>
          </a:stretch>
        </p:blipFill>
        <p:spPr>
          <a:xfrm>
            <a:off x="6206490" y="1036955"/>
            <a:ext cx="5311140" cy="4525645"/>
          </a:xfrm>
          <a:prstGeom prst="rect">
            <a:avLst/>
          </a:prstGeom>
        </p:spPr>
      </p:pic>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28650" y="431165"/>
            <a:ext cx="10436860" cy="267652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警示灯、蜂鸣器驱动模块</a:t>
            </a:r>
            <a:endPar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函数调用：ADC();  从存储器中读出转化后的数字量，存入对应变量。</a:t>
            </a:r>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BuzzerLED(); 驱动蜂鸣器和警示灯。</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功能描述：当到达阈值温度后，蜂鸣器进行蜂鸣，同时警示灯亮。</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入口参数：报警触发标志。</a:t>
            </a:r>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出口参数：蜂鸣器与警示灯情况。</a:t>
            </a:r>
            <a:endParaRPr lang="zh-CN" altLang="en-US">
              <a:latin typeface="华文新魏" panose="02010800040101010101" charset="-122"/>
              <a:ea typeface="华文新魏" panose="02010800040101010101" charset="-122"/>
              <a:cs typeface="华文新魏" panose="02010800040101010101" charset="-122"/>
            </a:endParaRPr>
          </a:p>
        </p:txBody>
      </p:sp>
      <p:pic>
        <p:nvPicPr>
          <p:cNvPr id="3" name="图片 -2147482616"/>
          <p:cNvPicPr>
            <a:picLocks noChangeAspect="1"/>
          </p:cNvPicPr>
          <p:nvPr>
            <p:custDataLst>
              <p:tags r:id="rId1"/>
            </p:custDataLst>
          </p:nvPr>
        </p:nvPicPr>
        <p:blipFill>
          <a:blip r:embed="rId2"/>
          <a:stretch>
            <a:fillRect/>
          </a:stretch>
        </p:blipFill>
        <p:spPr>
          <a:xfrm>
            <a:off x="848360" y="3253740"/>
            <a:ext cx="5121910" cy="2700655"/>
          </a:xfrm>
          <a:prstGeom prst="rect">
            <a:avLst/>
          </a:prstGeom>
          <a:noFill/>
          <a:ln w="9525">
            <a:noFill/>
          </a:ln>
        </p:spPr>
      </p:pic>
      <p:pic>
        <p:nvPicPr>
          <p:cNvPr id="6" name="图片 5"/>
          <p:cNvPicPr>
            <a:picLocks noChangeAspect="1"/>
          </p:cNvPicPr>
          <p:nvPr/>
        </p:nvPicPr>
        <p:blipFill>
          <a:blip r:embed="rId3"/>
          <a:stretch>
            <a:fillRect/>
          </a:stretch>
        </p:blipFill>
        <p:spPr>
          <a:xfrm>
            <a:off x="6620510" y="3351530"/>
            <a:ext cx="5055870" cy="28555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07365" y="222885"/>
            <a:ext cx="10172065" cy="295338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OLED</a:t>
            </a:r>
            <a:r>
              <a:rPr lang="zh-CN" altLang="en-US" sz="2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显示模块</a:t>
            </a:r>
            <a:endParaRPr lang="zh-CN" altLang="en-US" sz="2400">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函数调用：ADC();  从存储器中读出转化后的数字量，存入对应变量。</a:t>
            </a:r>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OLED</a:t>
            </a:r>
            <a:r>
              <a:rPr lang="en-US" altLang="zh-CN">
                <a:latin typeface="华文新魏" panose="02010800040101010101" charset="-122"/>
                <a:ea typeface="华文新魏" panose="02010800040101010101" charset="-122"/>
                <a:cs typeface="华文新魏" panose="02010800040101010101" charset="-122"/>
              </a:rPr>
              <a:t>Screen</a:t>
            </a:r>
            <a:r>
              <a:rPr lang="zh-CN" altLang="en-US">
                <a:latin typeface="华文新魏" panose="02010800040101010101" charset="-122"/>
                <a:ea typeface="华文新魏" panose="02010800040101010101" charset="-122"/>
                <a:cs typeface="华文新魏" panose="02010800040101010101" charset="-122"/>
              </a:rPr>
              <a:t>(); 显示数据。</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功能描述：将热敏电阻感受到的对应温度、风扇挡位、风扇模式、是否处于报警状态等信息显示在oled屏上。</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入口参数：温度读入对应的数字量；报警判断标志；风扇挡位；风扇模式。</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p:txBody>
      </p:sp>
      <p:pic>
        <p:nvPicPr>
          <p:cNvPr id="5" name="图片 -2147482611"/>
          <p:cNvPicPr>
            <a:picLocks noChangeAspect="1"/>
          </p:cNvPicPr>
          <p:nvPr>
            <p:custDataLst>
              <p:tags r:id="rId1"/>
            </p:custDataLst>
          </p:nvPr>
        </p:nvPicPr>
        <p:blipFill>
          <a:blip r:embed="rId2"/>
          <a:stretch>
            <a:fillRect/>
          </a:stretch>
        </p:blipFill>
        <p:spPr>
          <a:xfrm>
            <a:off x="507365" y="2861945"/>
            <a:ext cx="5676265" cy="3199765"/>
          </a:xfrm>
          <a:prstGeom prst="rect">
            <a:avLst/>
          </a:prstGeom>
          <a:noFill/>
          <a:ln w="9525">
            <a:noFill/>
          </a:ln>
        </p:spPr>
      </p:pic>
      <p:pic>
        <p:nvPicPr>
          <p:cNvPr id="6" name="图片 5"/>
          <p:cNvPicPr>
            <a:picLocks noChangeAspect="1"/>
          </p:cNvPicPr>
          <p:nvPr/>
        </p:nvPicPr>
        <p:blipFill>
          <a:blip r:embed="rId3"/>
          <a:stretch>
            <a:fillRect/>
          </a:stretch>
        </p:blipFill>
        <p:spPr>
          <a:xfrm>
            <a:off x="6624955" y="2861945"/>
            <a:ext cx="5193665" cy="3639185"/>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p>
            <a:pPr algn="ctr"/>
            <a:r>
              <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总结与感想</a:t>
            </a:r>
            <a:endPar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P A R T . 0 4</a:t>
            </a:r>
            <a:endParaRPr lang="en-US" altLang="zh-CN">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p>
            <a:pPr algn="ctr"/>
            <a:r>
              <a:rPr lang="en-US" altLang="zh-CN" sz="6600">
                <a:solidFill>
                  <a:schemeClr val="tx2">
                    <a:lumMod val="75000"/>
                    <a:lumOff val="25000"/>
                  </a:schemeClr>
                </a:solidFill>
                <a:latin typeface="MiSans Normal" panose="00000500000000000000" charset="-122"/>
                <a:ea typeface="MiSans Normal" panose="00000500000000000000" charset="-122"/>
              </a:rPr>
              <a:t>04</a:t>
            </a:r>
            <a:endParaRPr lang="en-US" altLang="zh-CN" sz="6600">
              <a:solidFill>
                <a:schemeClr val="tx2">
                  <a:lumMod val="75000"/>
                  <a:lumOff val="25000"/>
                </a:schemeClr>
              </a:solidFill>
              <a:latin typeface="MiSans Normal" panose="00000500000000000000" charset="-122"/>
              <a:ea typeface="MiSans Normal" panose="00000500000000000000"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p>
            <a:pPr algn="ctr"/>
            <a:r>
              <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引言</a:t>
            </a:r>
            <a:endPar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P A R T . 0 1</a:t>
            </a:r>
            <a:endParaRPr lang="en-US" altLang="zh-CN">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p>
            <a:pPr algn="ctr"/>
            <a:r>
              <a:rPr lang="en-US" altLang="zh-CN" sz="6600">
                <a:solidFill>
                  <a:schemeClr val="tx2">
                    <a:lumMod val="75000"/>
                    <a:lumOff val="25000"/>
                  </a:schemeClr>
                </a:solidFill>
                <a:latin typeface="MiSans Normal" panose="00000500000000000000" charset="-122"/>
                <a:ea typeface="MiSans Normal" panose="00000500000000000000" charset="-122"/>
              </a:rPr>
              <a:t>01</a:t>
            </a:r>
            <a:endParaRPr lang="en-US" altLang="zh-CN" sz="6600">
              <a:solidFill>
                <a:schemeClr val="tx2">
                  <a:lumMod val="75000"/>
                  <a:lumOff val="25000"/>
                </a:schemeClr>
              </a:solidFill>
              <a:latin typeface="MiSans Normal" panose="00000500000000000000" charset="-122"/>
              <a:ea typeface="MiSans Normal" panose="00000500000000000000" charset="-122"/>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737360" y="3054985"/>
            <a:ext cx="8716645" cy="1014730"/>
          </a:xfrm>
          <a:prstGeom prst="rect">
            <a:avLst/>
          </a:prstGeom>
          <a:noFill/>
        </p:spPr>
        <p:txBody>
          <a:bodyPr wrap="square" rtlCol="0">
            <a:spAutoFit/>
          </a:bodyPr>
          <a:p>
            <a:pPr algn="ctr"/>
            <a:r>
              <a:rPr 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感</a:t>
            </a:r>
            <a:r>
              <a:rPr lang="en-US" alt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  </a:t>
            </a:r>
            <a:r>
              <a:rPr 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谢</a:t>
            </a:r>
            <a:r>
              <a:rPr lang="en-US" alt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  </a:t>
            </a:r>
            <a:r>
              <a:rPr 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观</a:t>
            </a:r>
            <a:r>
              <a:rPr lang="en-US" alt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  </a:t>
            </a:r>
            <a:r>
              <a:rPr 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看</a:t>
            </a:r>
            <a:endParaRPr lang="zh-CN" sz="60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pic>
        <p:nvPicPr>
          <p:cNvPr id="19" name="图片 18" descr="343435333238383b333637393534383bb2a9cabfc3b1"/>
          <p:cNvPicPr>
            <a:picLocks noChangeAspect="1"/>
          </p:cNvPicPr>
          <p:nvPr/>
        </p:nvPicPr>
        <p:blipFill>
          <a:blip r:embed="rId1"/>
          <a:stretch>
            <a:fillRect/>
          </a:stretch>
        </p:blipFill>
        <p:spPr>
          <a:xfrm>
            <a:off x="5367020" y="1316990"/>
            <a:ext cx="1458595" cy="1458595"/>
          </a:xfrm>
          <a:prstGeom prst="rect">
            <a:avLst/>
          </a:prstGeom>
        </p:spPr>
      </p:pic>
      <p:sp>
        <p:nvSpPr>
          <p:cNvPr id="26" name="文本框 25"/>
          <p:cNvSpPr txBox="1"/>
          <p:nvPr/>
        </p:nvSpPr>
        <p:spPr>
          <a:xfrm>
            <a:off x="1737360" y="4349115"/>
            <a:ext cx="8750935" cy="368300"/>
          </a:xfrm>
          <a:prstGeom prst="rect">
            <a:avLst/>
          </a:prstGeom>
          <a:noFill/>
        </p:spPr>
        <p:txBody>
          <a:bodyPr wrap="square" rtlCol="0">
            <a:spAutoFit/>
          </a:bodyPr>
          <a:p>
            <a:pPr algn="ctr"/>
            <a:r>
              <a:rPr lang="zh-CN" altLang="en-US" i="1">
                <a:solidFill>
                  <a:schemeClr val="tx2">
                    <a:lumMod val="75000"/>
                    <a:lumOff val="25000"/>
                  </a:schemeClr>
                </a:solidFill>
                <a:latin typeface="MiSans Normal" panose="00000500000000000000" charset="-122"/>
                <a:ea typeface="MiSans Normal" panose="00000500000000000000" charset="-122"/>
              </a:rPr>
              <a:t>T</a:t>
            </a:r>
            <a:r>
              <a:rPr lang="en-US" altLang="zh-CN" i="1">
                <a:solidFill>
                  <a:schemeClr val="tx2">
                    <a:lumMod val="75000"/>
                    <a:lumOff val="25000"/>
                  </a:schemeClr>
                </a:solidFill>
                <a:latin typeface="MiSans Normal" panose="00000500000000000000" charset="-122"/>
                <a:ea typeface="MiSans Normal" panose="00000500000000000000" charset="-122"/>
              </a:rPr>
              <a:t>  </a:t>
            </a:r>
            <a:r>
              <a:rPr lang="zh-CN" altLang="en-US" i="1">
                <a:solidFill>
                  <a:schemeClr val="tx2">
                    <a:lumMod val="75000"/>
                    <a:lumOff val="25000"/>
                  </a:schemeClr>
                </a:solidFill>
                <a:latin typeface="MiSans Normal" panose="00000500000000000000" charset="-122"/>
                <a:ea typeface="MiSans Normal" panose="00000500000000000000" charset="-122"/>
              </a:rPr>
              <a:t>H</a:t>
            </a:r>
            <a:r>
              <a:rPr lang="en-US" altLang="zh-CN" i="1">
                <a:solidFill>
                  <a:schemeClr val="tx2">
                    <a:lumMod val="75000"/>
                    <a:lumOff val="25000"/>
                  </a:schemeClr>
                </a:solidFill>
                <a:latin typeface="MiSans Normal" panose="00000500000000000000" charset="-122"/>
                <a:ea typeface="MiSans Normal" panose="00000500000000000000" charset="-122"/>
              </a:rPr>
              <a:t>  </a:t>
            </a:r>
            <a:r>
              <a:rPr lang="zh-CN" altLang="en-US" i="1">
                <a:solidFill>
                  <a:schemeClr val="tx2">
                    <a:lumMod val="75000"/>
                    <a:lumOff val="25000"/>
                  </a:schemeClr>
                </a:solidFill>
                <a:latin typeface="MiSans Normal" panose="00000500000000000000" charset="-122"/>
                <a:ea typeface="MiSans Normal" panose="00000500000000000000" charset="-122"/>
              </a:rPr>
              <a:t>A</a:t>
            </a:r>
            <a:r>
              <a:rPr lang="en-US" altLang="zh-CN" i="1">
                <a:solidFill>
                  <a:schemeClr val="tx2">
                    <a:lumMod val="75000"/>
                    <a:lumOff val="25000"/>
                  </a:schemeClr>
                </a:solidFill>
                <a:latin typeface="MiSans Normal" panose="00000500000000000000" charset="-122"/>
                <a:ea typeface="MiSans Normal" panose="00000500000000000000" charset="-122"/>
              </a:rPr>
              <a:t>  </a:t>
            </a:r>
            <a:r>
              <a:rPr lang="zh-CN" altLang="en-US" i="1">
                <a:solidFill>
                  <a:schemeClr val="tx2">
                    <a:lumMod val="75000"/>
                    <a:lumOff val="25000"/>
                  </a:schemeClr>
                </a:solidFill>
                <a:latin typeface="MiSans Normal" panose="00000500000000000000" charset="-122"/>
                <a:ea typeface="MiSans Normal" panose="00000500000000000000" charset="-122"/>
              </a:rPr>
              <a:t>N</a:t>
            </a:r>
            <a:r>
              <a:rPr lang="en-US" altLang="zh-CN" i="1">
                <a:solidFill>
                  <a:schemeClr val="tx2">
                    <a:lumMod val="75000"/>
                    <a:lumOff val="25000"/>
                  </a:schemeClr>
                </a:solidFill>
                <a:latin typeface="MiSans Normal" panose="00000500000000000000" charset="-122"/>
                <a:ea typeface="MiSans Normal" panose="00000500000000000000" charset="-122"/>
              </a:rPr>
              <a:t>  </a:t>
            </a:r>
            <a:r>
              <a:rPr lang="zh-CN" altLang="en-US" i="1">
                <a:solidFill>
                  <a:schemeClr val="tx2">
                    <a:lumMod val="75000"/>
                    <a:lumOff val="25000"/>
                  </a:schemeClr>
                </a:solidFill>
                <a:latin typeface="MiSans Normal" panose="00000500000000000000" charset="-122"/>
                <a:ea typeface="MiSans Normal" panose="00000500000000000000" charset="-122"/>
              </a:rPr>
              <a:t>K</a:t>
            </a:r>
            <a:r>
              <a:rPr lang="en-US" altLang="zh-CN" i="1">
                <a:solidFill>
                  <a:schemeClr val="tx2">
                    <a:lumMod val="75000"/>
                    <a:lumOff val="25000"/>
                  </a:schemeClr>
                </a:solidFill>
                <a:latin typeface="MiSans Normal" panose="00000500000000000000" charset="-122"/>
                <a:ea typeface="MiSans Normal" panose="00000500000000000000" charset="-122"/>
              </a:rPr>
              <a:t>  </a:t>
            </a:r>
            <a:r>
              <a:rPr lang="zh-CN" altLang="en-US" i="1">
                <a:solidFill>
                  <a:schemeClr val="tx2">
                    <a:lumMod val="75000"/>
                    <a:lumOff val="25000"/>
                  </a:schemeClr>
                </a:solidFill>
                <a:latin typeface="MiSans Normal" panose="00000500000000000000" charset="-122"/>
                <a:ea typeface="MiSans Normal" panose="00000500000000000000" charset="-122"/>
              </a:rPr>
              <a:t>S</a:t>
            </a:r>
            <a:endParaRPr lang="zh-CN" altLang="en-US" i="1">
              <a:solidFill>
                <a:schemeClr val="tx2">
                  <a:lumMod val="75000"/>
                  <a:lumOff val="25000"/>
                </a:schemeClr>
              </a:solidFill>
              <a:latin typeface="MiSans Normal" panose="00000500000000000000" charset="-122"/>
              <a:ea typeface="MiSans Normal" panose="00000500000000000000"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73735" y="434975"/>
            <a:ext cx="4064000" cy="583565"/>
          </a:xfrm>
          <a:prstGeom prst="rect">
            <a:avLst/>
          </a:prstGeom>
          <a:noFill/>
        </p:spPr>
        <p:txBody>
          <a:bodyPr wrap="square" rtlCol="0">
            <a:spAutoFit/>
          </a:bodyPr>
          <a:p>
            <a:r>
              <a:rPr lang="zh-CN" altLang="en-US" sz="3200">
                <a:solidFill>
                  <a:schemeClr val="accent1">
                    <a:lumMod val="75000"/>
                  </a:schemeClr>
                </a:solidFill>
                <a:latin typeface="华文新魏" panose="02010800040101010101" charset="-122"/>
                <a:ea typeface="华文新魏" panose="02010800040101010101" charset="-122"/>
              </a:rPr>
              <a:t>背景与意义</a:t>
            </a:r>
            <a:endParaRPr lang="zh-CN" altLang="en-US" sz="3200">
              <a:solidFill>
                <a:schemeClr val="accent1">
                  <a:lumMod val="75000"/>
                </a:schemeClr>
              </a:solidFill>
              <a:latin typeface="华文新魏" panose="02010800040101010101" charset="-122"/>
              <a:ea typeface="华文新魏" panose="02010800040101010101" charset="-122"/>
            </a:endParaRPr>
          </a:p>
        </p:txBody>
      </p:sp>
      <p:sp>
        <p:nvSpPr>
          <p:cNvPr id="4" name="文本框 3"/>
          <p:cNvSpPr txBox="1"/>
          <p:nvPr/>
        </p:nvSpPr>
        <p:spPr>
          <a:xfrm>
            <a:off x="673735" y="1102360"/>
            <a:ext cx="10389870" cy="1783080"/>
          </a:xfrm>
          <a:prstGeom prst="rect">
            <a:avLst/>
          </a:prstGeom>
          <a:noFill/>
        </p:spPr>
        <p:txBody>
          <a:bodyPr wrap="square" rtlCol="0">
            <a:noAutofit/>
          </a:bodyPr>
          <a:p>
            <a:r>
              <a:rPr lang="zh-CN" altLang="en-US" sz="2000">
                <a:latin typeface="华文新魏" panose="02010800040101010101" charset="-122"/>
                <a:ea typeface="华文新魏" panose="02010800040101010101" charset="-122"/>
              </a:rPr>
              <a:t>温度报警器广泛用于工业、商业、医疗及家庭等多个领域，其核心功能是通过监测环境温度来确保运行环境的稳定及人员的安全。当温度到达预设水平时，检测器接受信号触发报警器。它会自动触发声光报警系统，以此提醒工作人员迅速采取相应措施。它可以帮助在意外发生时及时止损，保障工作人员的安全，减少人员受伤风险。</a:t>
            </a:r>
            <a:endParaRPr lang="zh-CN" altLang="en-US" sz="2000">
              <a:latin typeface="华文新魏" panose="02010800040101010101" charset="-122"/>
              <a:ea typeface="华文新魏" panose="02010800040101010101" charset="-122"/>
            </a:endParaRPr>
          </a:p>
        </p:txBody>
      </p:sp>
      <p:pic>
        <p:nvPicPr>
          <p:cNvPr id="5" name="图片 4" descr="8ab9213f0764ca36fc37d11ae6c90e8a"/>
          <p:cNvPicPr>
            <a:picLocks noChangeAspect="1"/>
          </p:cNvPicPr>
          <p:nvPr/>
        </p:nvPicPr>
        <p:blipFill>
          <a:blip r:embed="rId1"/>
          <a:stretch>
            <a:fillRect/>
          </a:stretch>
        </p:blipFill>
        <p:spPr>
          <a:xfrm>
            <a:off x="747395" y="3110865"/>
            <a:ext cx="3003550" cy="2622550"/>
          </a:xfrm>
          <a:prstGeom prst="rect">
            <a:avLst/>
          </a:prstGeom>
        </p:spPr>
      </p:pic>
      <p:pic>
        <p:nvPicPr>
          <p:cNvPr id="6" name="图片 5" descr="f89259d5b01c663e6e3ae504243070f4"/>
          <p:cNvPicPr>
            <a:picLocks noChangeAspect="1"/>
          </p:cNvPicPr>
          <p:nvPr/>
        </p:nvPicPr>
        <p:blipFill>
          <a:blip r:embed="rId2"/>
          <a:stretch>
            <a:fillRect/>
          </a:stretch>
        </p:blipFill>
        <p:spPr>
          <a:xfrm>
            <a:off x="4622165" y="3110865"/>
            <a:ext cx="3226435" cy="3037205"/>
          </a:xfrm>
          <a:prstGeom prst="rect">
            <a:avLst/>
          </a:prstGeom>
        </p:spPr>
      </p:pic>
      <p:pic>
        <p:nvPicPr>
          <p:cNvPr id="7" name="图片 6" descr="b6ac962662c1fb8cc5dd07989eca827a"/>
          <p:cNvPicPr>
            <a:picLocks noChangeAspect="1"/>
          </p:cNvPicPr>
          <p:nvPr/>
        </p:nvPicPr>
        <p:blipFill>
          <a:blip r:embed="rId3"/>
          <a:stretch>
            <a:fillRect/>
          </a:stretch>
        </p:blipFill>
        <p:spPr>
          <a:xfrm>
            <a:off x="8117840" y="3110865"/>
            <a:ext cx="3229610" cy="3040380"/>
          </a:xfrm>
          <a:prstGeom prst="rect">
            <a:avLst/>
          </a:prstGeom>
        </p:spPr>
      </p:pic>
      <p:sp>
        <p:nvSpPr>
          <p:cNvPr id="8" name="文本框 7"/>
          <p:cNvSpPr txBox="1"/>
          <p:nvPr/>
        </p:nvSpPr>
        <p:spPr>
          <a:xfrm>
            <a:off x="4266565" y="2742565"/>
            <a:ext cx="3851275" cy="368300"/>
          </a:xfrm>
          <a:prstGeom prst="rect">
            <a:avLst/>
          </a:prstGeom>
          <a:noFill/>
        </p:spPr>
        <p:txBody>
          <a:bodyPr wrap="square" rtlCol="0">
            <a:spAutoFit/>
          </a:bodyPr>
          <a:p>
            <a:r>
              <a:rPr lang="zh-CN" altLang="en-US"/>
              <a:t>生活中用到的各种温度报警器</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309245" y="222885"/>
            <a:ext cx="5080000" cy="583565"/>
          </a:xfrm>
          <a:prstGeom prst="rect">
            <a:avLst/>
          </a:prstGeom>
          <a:noFill/>
          <a:ln w="9525">
            <a:noFill/>
          </a:ln>
        </p:spPr>
        <p:txBody>
          <a:bodyPr>
            <a:spAutoFit/>
          </a:bodyPr>
          <a:p>
            <a:pPr indent="0"/>
            <a:r>
              <a:rPr lang="zh-CN" sz="3200" b="1">
                <a:solidFill>
                  <a:schemeClr val="accent1">
                    <a:lumMod val="75000"/>
                  </a:schemeClr>
                </a:solidFill>
                <a:latin typeface="华文新魏" panose="02010800040101010101" charset="-122"/>
                <a:ea typeface="华文新魏" panose="02010800040101010101" charset="-122"/>
              </a:rPr>
              <a:t>需求分析</a:t>
            </a:r>
            <a:endParaRPr lang="zh-CN" altLang="en-US" sz="3200" b="1">
              <a:solidFill>
                <a:schemeClr val="accent1">
                  <a:lumMod val="75000"/>
                </a:schemeClr>
              </a:solidFill>
              <a:latin typeface="华文新魏" panose="02010800040101010101" charset="-122"/>
              <a:ea typeface="华文新魏" panose="02010800040101010101" charset="-122"/>
            </a:endParaRPr>
          </a:p>
        </p:txBody>
      </p:sp>
      <p:sp>
        <p:nvSpPr>
          <p:cNvPr id="2" name="文本框 1"/>
          <p:cNvSpPr txBox="1"/>
          <p:nvPr/>
        </p:nvSpPr>
        <p:spPr>
          <a:xfrm>
            <a:off x="245745" y="662940"/>
            <a:ext cx="11701145" cy="5972175"/>
          </a:xfrm>
          <a:prstGeom prst="rect">
            <a:avLst/>
          </a:prstGeom>
          <a:noFill/>
        </p:spPr>
        <p:txBody>
          <a:bodyPr wrap="square" rtlCol="0">
            <a:noAutofit/>
          </a:bodyPr>
          <a:p>
            <a:r>
              <a:rPr>
                <a:latin typeface="华文新魏" panose="02010800040101010101" charset="-122"/>
                <a:ea typeface="华文新魏" panose="02010800040101010101" charset="-122"/>
                <a:cs typeface="华文新魏" panose="02010800040101010101" charset="-122"/>
              </a:rPr>
              <a:t>一、工业领域</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生产过程监控：在工业领域，温度报警器广泛应用于石油化工、电力、钢铁、制药等各个行业，用于监测生产过程中的温度变化，确保设备安全和生产质量。</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设备保护：在高温、高压或易燃易爆的工业环境中，温度报警器能够实时监测设备温度，预防过热导致的设备故障或火灾等事故，保护设备和人员安全。</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二、农业领域</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温室与冷库管理：农业用温度报警器用于监测温室、冷库等农业设施内的温度，以保证农作物的生长和储存环境。</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养殖业：在养殖业中，温度报警器也发挥着重要作用，用于监测养殖环境的温度，确保动物在适宜的环境中生长，提高养殖效益。</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三、医疗领域</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医疗设备与药品管理：医疗用温度报警器用于监测医疗设备、药品和生物样本等物品的温度，确保医疗质量和患者安全。</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实验室环境控制：在医疗实验室中，温度报警器用于监测实验环境的温度，确保实验结果的准确性和可靠性。</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四、商业领域</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冷链物流：通过实时监测运输过程中的温度变化，可以确保食品、药品等易腐物品的安全性和品质。</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仓储管理：在仓储管理中，温度报警器用于监测仓库内的温度环境，确保存储物品在适宜的温度下保存，防止因温度过高或过低导致的损失。</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五、家庭领域</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家庭环境监测：家庭用温度报警器主要用于监测家庭环境中的温度，提醒居民采取相应措施，保障家庭安全。</a:t>
            </a:r>
            <a:endParaRPr>
              <a:latin typeface="华文新魏" panose="02010800040101010101" charset="-122"/>
              <a:ea typeface="华文新魏" panose="02010800040101010101" charset="-122"/>
              <a:cs typeface="华文新魏" panose="02010800040101010101" charset="-122"/>
            </a:endParaRPr>
          </a:p>
          <a:p>
            <a:r>
              <a:rPr>
                <a:latin typeface="华文新魏" panose="02010800040101010101" charset="-122"/>
                <a:ea typeface="华文新魏" panose="02010800040101010101" charset="-122"/>
                <a:cs typeface="华文新魏" panose="02010800040101010101" charset="-122"/>
              </a:rPr>
              <a:t>智能家居：随着智能家居的普及，温度报警器成为智能家居系统的重要组成部分。通过与智能音箱、手机APP等设备连接，实现远程监控和控制家庭环境温度，提高居住舒适度。</a:t>
            </a:r>
            <a:endParaRPr>
              <a:latin typeface="华文新魏" panose="02010800040101010101" charset="-122"/>
              <a:ea typeface="华文新魏" panose="02010800040101010101" charset="-122"/>
              <a:cs typeface="华文新魏" panose="02010800040101010101"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749300" y="681990"/>
            <a:ext cx="5080000" cy="583565"/>
          </a:xfrm>
          <a:prstGeom prst="rect">
            <a:avLst/>
          </a:prstGeom>
          <a:noFill/>
          <a:ln w="9525">
            <a:noFill/>
          </a:ln>
        </p:spPr>
        <p:txBody>
          <a:bodyPr>
            <a:spAutoFit/>
          </a:bodyPr>
          <a:p>
            <a:pPr indent="0"/>
            <a:r>
              <a:rPr lang="zh-CN" sz="3200" b="1">
                <a:solidFill>
                  <a:schemeClr val="accent1">
                    <a:lumMod val="75000"/>
                  </a:schemeClr>
                </a:solidFill>
                <a:latin typeface="华文新魏" panose="02010800040101010101" charset="-122"/>
                <a:ea typeface="华文新魏" panose="02010800040101010101" charset="-122"/>
              </a:rPr>
              <a:t>功能需求</a:t>
            </a:r>
            <a:endParaRPr lang="zh-CN" altLang="en-US" sz="3200" b="1">
              <a:solidFill>
                <a:schemeClr val="accent1">
                  <a:lumMod val="75000"/>
                </a:schemeClr>
              </a:solidFill>
              <a:latin typeface="华文新魏" panose="02010800040101010101" charset="-122"/>
              <a:ea typeface="华文新魏" panose="02010800040101010101" charset="-122"/>
            </a:endParaRPr>
          </a:p>
        </p:txBody>
      </p:sp>
      <p:sp>
        <p:nvSpPr>
          <p:cNvPr id="2" name="文本框 1"/>
          <p:cNvSpPr txBox="1"/>
          <p:nvPr/>
        </p:nvSpPr>
        <p:spPr>
          <a:xfrm>
            <a:off x="866140" y="1642745"/>
            <a:ext cx="10248900" cy="4753610"/>
          </a:xfrm>
          <a:prstGeom prst="rect">
            <a:avLst/>
          </a:prstGeom>
          <a:noFill/>
        </p:spPr>
        <p:txBody>
          <a:bodyPr wrap="square" rtlCol="0">
            <a:noAutofit/>
          </a:bodyPr>
          <a:p>
            <a:r>
              <a:rPr lang="zh-CN" altLang="en-US" sz="2000">
                <a:latin typeface="华文新魏" panose="02010800040101010101" charset="-122"/>
                <a:ea typeface="华文新魏" panose="02010800040101010101" charset="-122"/>
                <a:cs typeface="华文新魏" panose="02010800040101010101" charset="-122"/>
                <a:sym typeface="+mn-ea"/>
              </a:rPr>
              <a:t>基本功能：</a:t>
            </a:r>
            <a:endParaRPr lang="zh-CN" altLang="en-US" sz="2000">
              <a:latin typeface="华文新魏" panose="02010800040101010101" charset="-122"/>
              <a:ea typeface="华文新魏" panose="02010800040101010101" charset="-122"/>
              <a:cs typeface="华文新魏" panose="02010800040101010101" charset="-122"/>
              <a:sym typeface="+mn-ea"/>
            </a:endParaRPr>
          </a:p>
          <a:p>
            <a:r>
              <a:rPr lang="zh-CN" altLang="en-US" sz="2000">
                <a:latin typeface="华文新魏" panose="02010800040101010101" charset="-122"/>
                <a:ea typeface="华文新魏" panose="02010800040101010101" charset="-122"/>
                <a:cs typeface="华文新魏" panose="02010800040101010101" charset="-122"/>
                <a:sym typeface="+mn-ea"/>
              </a:rPr>
              <a:t>在温度高于</a:t>
            </a:r>
            <a:r>
              <a:rPr lang="en-US" altLang="zh-CN" sz="2000">
                <a:latin typeface="华文新魏" panose="02010800040101010101" charset="-122"/>
                <a:ea typeface="华文新魏" panose="02010800040101010101" charset="-122"/>
                <a:cs typeface="华文新魏" panose="02010800040101010101" charset="-122"/>
                <a:sym typeface="+mn-ea"/>
              </a:rPr>
              <a:t>36℃</a:t>
            </a:r>
            <a:r>
              <a:rPr lang="zh-CN" altLang="en-US" sz="2000">
                <a:latin typeface="华文新魏" panose="02010800040101010101" charset="-122"/>
                <a:ea typeface="华文新魏" panose="02010800040101010101" charset="-122"/>
                <a:cs typeface="华文新魏" panose="02010800040101010101" charset="-122"/>
                <a:sym typeface="+mn-ea"/>
              </a:rPr>
              <a:t>时，小怪兽温度报警器提供温度检测的开关信号驱动单片机上的蜂鸣器鸣叫、报警灯闪烁。</a:t>
            </a:r>
            <a:endParaRPr lang="zh-CN" altLang="en-US" sz="2000">
              <a:latin typeface="华文新魏" panose="02010800040101010101" charset="-122"/>
              <a:ea typeface="华文新魏" panose="02010800040101010101" charset="-122"/>
              <a:cs typeface="华文新魏" panose="02010800040101010101" charset="-122"/>
              <a:sym typeface="+mn-ea"/>
            </a:endParaRPr>
          </a:p>
          <a:p>
            <a:endParaRPr lang="zh-CN" altLang="en-US" sz="2000">
              <a:latin typeface="华文新魏" panose="02010800040101010101" charset="-122"/>
              <a:ea typeface="华文新魏" panose="02010800040101010101" charset="-122"/>
              <a:cs typeface="华文新魏" panose="02010800040101010101" charset="-122"/>
              <a:sym typeface="+mn-ea"/>
            </a:endParaRPr>
          </a:p>
          <a:p>
            <a:r>
              <a:rPr lang="zh-CN" altLang="en-US" sz="2000">
                <a:latin typeface="华文新魏" panose="02010800040101010101" charset="-122"/>
                <a:ea typeface="华文新魏" panose="02010800040101010101" charset="-122"/>
                <a:cs typeface="华文新魏" panose="02010800040101010101" charset="-122"/>
                <a:sym typeface="+mn-ea"/>
              </a:rPr>
              <a:t>拓展功能：</a:t>
            </a:r>
            <a:endParaRPr lang="zh-CN" altLang="en-US" sz="2000">
              <a:latin typeface="华文新魏" panose="02010800040101010101" charset="-122"/>
              <a:ea typeface="华文新魏" panose="02010800040101010101" charset="-122"/>
              <a:cs typeface="华文新魏" panose="02010800040101010101" charset="-122"/>
              <a:sym typeface="+mn-ea"/>
            </a:endParaRPr>
          </a:p>
          <a:p>
            <a:r>
              <a:rPr lang="zh-CN" altLang="en-US" sz="2000">
                <a:latin typeface="华文新魏" panose="02010800040101010101" charset="-122"/>
                <a:ea typeface="华文新魏" panose="02010800040101010101" charset="-122"/>
                <a:cs typeface="华文新魏" panose="02010800040101010101" charset="-122"/>
                <a:sym typeface="+mn-ea"/>
              </a:rPr>
              <a:t>①小怪兽温度报警器提供温度检测模拟信号驱动风扇以不同档位运行；</a:t>
            </a:r>
            <a:endParaRPr lang="zh-CN" altLang="en-US" sz="2000">
              <a:latin typeface="华文新魏" panose="02010800040101010101" charset="-122"/>
              <a:ea typeface="华文新魏" panose="02010800040101010101" charset="-122"/>
              <a:cs typeface="华文新魏" panose="02010800040101010101" charset="-122"/>
              <a:sym typeface="+mn-ea"/>
            </a:endParaRPr>
          </a:p>
          <a:p>
            <a:r>
              <a:rPr lang="zh-CN" altLang="en-US" sz="2000">
                <a:latin typeface="华文新魏" panose="02010800040101010101" charset="-122"/>
                <a:ea typeface="华文新魏" panose="02010800040101010101" charset="-122"/>
                <a:cs typeface="华文新魏" panose="02010800040101010101" charset="-122"/>
                <a:sym typeface="+mn-ea"/>
              </a:rPr>
              <a:t>②风扇可切换为手动模式通过按键增加档位；</a:t>
            </a:r>
            <a:endParaRPr lang="zh-CN" altLang="en-US" sz="2000">
              <a:latin typeface="华文新魏" panose="02010800040101010101" charset="-122"/>
              <a:ea typeface="华文新魏" panose="02010800040101010101" charset="-122"/>
              <a:cs typeface="华文新魏" panose="02010800040101010101" charset="-122"/>
              <a:sym typeface="+mn-ea"/>
            </a:endParaRPr>
          </a:p>
          <a:p>
            <a:r>
              <a:rPr lang="zh-CN" altLang="en-US" sz="2000">
                <a:latin typeface="华文新魏" panose="02010800040101010101" charset="-122"/>
                <a:ea typeface="华文新魏" panose="02010800040101010101" charset="-122"/>
                <a:cs typeface="华文新魏" panose="02010800040101010101" charset="-122"/>
                <a:sym typeface="+mn-ea"/>
              </a:rPr>
              <a:t>③在</a:t>
            </a:r>
            <a:r>
              <a:rPr lang="en-US" altLang="zh-CN" sz="2000">
                <a:latin typeface="华文新魏" panose="02010800040101010101" charset="-122"/>
                <a:ea typeface="华文新魏" panose="02010800040101010101" charset="-122"/>
                <a:cs typeface="华文新魏" panose="02010800040101010101" charset="-122"/>
                <a:sym typeface="+mn-ea"/>
              </a:rPr>
              <a:t>OLED</a:t>
            </a:r>
            <a:r>
              <a:rPr lang="zh-CN" altLang="en-US" sz="2000">
                <a:latin typeface="华文新魏" panose="02010800040101010101" charset="-122"/>
                <a:ea typeface="华文新魏" panose="02010800040101010101" charset="-122"/>
                <a:cs typeface="华文新魏" panose="02010800040101010101" charset="-122"/>
                <a:sym typeface="+mn-ea"/>
              </a:rPr>
              <a:t>屏上显示温度、报警与否、风扇模式与档位。</a:t>
            </a:r>
            <a:endParaRPr lang="zh-CN" altLang="en-US" sz="2000">
              <a:latin typeface="华文新魏" panose="02010800040101010101" charset="-122"/>
              <a:ea typeface="华文新魏" panose="02010800040101010101" charset="-122"/>
              <a:cs typeface="华文新魏" panose="02010800040101010101" charset="-122"/>
              <a:sym typeface="+mn-ea"/>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737995" y="2728595"/>
            <a:ext cx="8716645" cy="922020"/>
          </a:xfrm>
          <a:prstGeom prst="rect">
            <a:avLst/>
          </a:prstGeom>
          <a:noFill/>
        </p:spPr>
        <p:txBody>
          <a:bodyPr wrap="square" rtlCol="0">
            <a:spAutoFit/>
          </a:bodyPr>
          <a:p>
            <a:pPr algn="ctr"/>
            <a:r>
              <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rPr>
              <a:t>项目整体情况</a:t>
            </a:r>
            <a:endParaRPr lang="zh-CN" sz="5400" b="1">
              <a:solidFill>
                <a:schemeClr val="tx2">
                  <a:lumMod val="75000"/>
                  <a:lumOff val="25000"/>
                </a:schemeClr>
              </a:solidFill>
              <a:latin typeface="MiSans Normal" panose="00000500000000000000" charset="-122"/>
              <a:ea typeface="MiSans Normal" panose="00000500000000000000" charset="-122"/>
              <a:cs typeface="MiSans Normal" panose="00000500000000000000" charset="-122"/>
            </a:endParaRPr>
          </a:p>
        </p:txBody>
      </p:sp>
      <p:sp>
        <p:nvSpPr>
          <p:cNvPr id="23" name="流程图: 终止 22"/>
          <p:cNvSpPr/>
          <p:nvPr/>
        </p:nvSpPr>
        <p:spPr>
          <a:xfrm>
            <a:off x="5116830" y="5075555"/>
            <a:ext cx="1959610" cy="501015"/>
          </a:xfrm>
          <a:prstGeom prst="flowChartTerminator">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Normal" panose="00000500000000000000" charset="-122"/>
                <a:ea typeface="MiSans Normal" panose="00000500000000000000" charset="-122"/>
              </a:rPr>
              <a:t>P A R T . 0 2</a:t>
            </a:r>
            <a:endParaRPr lang="en-US" altLang="zh-CN">
              <a:latin typeface="MiSans Normal" panose="00000500000000000000" charset="-122"/>
              <a:ea typeface="MiSans Normal" panose="00000500000000000000" charset="-122"/>
            </a:endParaRPr>
          </a:p>
        </p:txBody>
      </p:sp>
      <p:sp>
        <p:nvSpPr>
          <p:cNvPr id="2" name="文本框 1"/>
          <p:cNvSpPr txBox="1"/>
          <p:nvPr/>
        </p:nvSpPr>
        <p:spPr>
          <a:xfrm>
            <a:off x="4899660" y="1356995"/>
            <a:ext cx="2393950" cy="1106805"/>
          </a:xfrm>
          <a:prstGeom prst="rect">
            <a:avLst/>
          </a:prstGeom>
          <a:noFill/>
        </p:spPr>
        <p:txBody>
          <a:bodyPr wrap="square" rtlCol="0">
            <a:spAutoFit/>
          </a:bodyPr>
          <a:p>
            <a:pPr algn="ctr"/>
            <a:r>
              <a:rPr lang="en-US" altLang="zh-CN" sz="6600">
                <a:solidFill>
                  <a:schemeClr val="tx2">
                    <a:lumMod val="75000"/>
                    <a:lumOff val="25000"/>
                  </a:schemeClr>
                </a:solidFill>
                <a:latin typeface="MiSans Normal" panose="00000500000000000000" charset="-122"/>
                <a:ea typeface="MiSans Normal" panose="00000500000000000000" charset="-122"/>
              </a:rPr>
              <a:t>02</a:t>
            </a:r>
            <a:endParaRPr lang="en-US" altLang="zh-CN" sz="6600">
              <a:solidFill>
                <a:schemeClr val="tx2">
                  <a:lumMod val="75000"/>
                  <a:lumOff val="25000"/>
                </a:schemeClr>
              </a:solidFill>
              <a:latin typeface="MiSans Normal" panose="00000500000000000000" charset="-122"/>
              <a:ea typeface="MiSans Normal" panose="00000500000000000000"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749300" y="681990"/>
            <a:ext cx="5080000" cy="583565"/>
          </a:xfrm>
          <a:prstGeom prst="rect">
            <a:avLst/>
          </a:prstGeom>
          <a:noFill/>
          <a:ln w="9525">
            <a:noFill/>
          </a:ln>
        </p:spPr>
        <p:txBody>
          <a:bodyPr>
            <a:spAutoFit/>
          </a:bodyPr>
          <a:p>
            <a:pPr indent="0"/>
            <a:r>
              <a:rPr lang="zh-CN" sz="3200" b="1">
                <a:solidFill>
                  <a:schemeClr val="accent1">
                    <a:lumMod val="75000"/>
                  </a:schemeClr>
                </a:solidFill>
                <a:latin typeface="华文新魏" panose="02010800040101010101" charset="-122"/>
                <a:ea typeface="华文新魏" panose="02010800040101010101" charset="-122"/>
              </a:rPr>
              <a:t>前期知识积累</a:t>
            </a:r>
            <a:endParaRPr lang="zh-CN" altLang="en-US" sz="3200" b="1">
              <a:solidFill>
                <a:schemeClr val="accent1">
                  <a:lumMod val="75000"/>
                </a:schemeClr>
              </a:solidFill>
              <a:latin typeface="华文新魏" panose="02010800040101010101" charset="-122"/>
              <a:ea typeface="华文新魏" panose="02010800040101010101" charset="-122"/>
            </a:endParaRPr>
          </a:p>
        </p:txBody>
      </p:sp>
      <p:pic>
        <p:nvPicPr>
          <p:cNvPr id="1073742859" name="图片 1073742858"/>
          <p:cNvPicPr>
            <a:picLocks noChangeAspect="1"/>
          </p:cNvPicPr>
          <p:nvPr/>
        </p:nvPicPr>
        <p:blipFill>
          <a:blip r:embed="rId1"/>
          <a:stretch>
            <a:fillRect/>
          </a:stretch>
        </p:blipFill>
        <p:spPr>
          <a:xfrm>
            <a:off x="523240" y="1944370"/>
            <a:ext cx="10896600" cy="2658110"/>
          </a:xfrm>
          <a:prstGeom prst="rect">
            <a:avLst/>
          </a:prstGeom>
          <a:noFill/>
          <a:ln w="9525">
            <a:noFill/>
          </a:ln>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直角三角形 12"/>
          <p:cNvSpPr/>
          <p:nvPr/>
        </p:nvSpPr>
        <p:spPr>
          <a:xfrm rot="5400000">
            <a:off x="635" y="-63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13"/>
          <p:cNvSpPr/>
          <p:nvPr/>
        </p:nvSpPr>
        <p:spPr>
          <a:xfrm>
            <a:off x="1270" y="4272915"/>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14"/>
          <p:cNvSpPr/>
          <p:nvPr/>
        </p:nvSpPr>
        <p:spPr>
          <a:xfrm rot="10800000">
            <a:off x="9608185" y="-127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rot="16200000">
            <a:off x="9607550" y="4273550"/>
            <a:ext cx="2583815" cy="2585085"/>
          </a:xfrm>
          <a:prstGeom prst="rtTriangl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5745" y="222885"/>
            <a:ext cx="11700510" cy="6412230"/>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 name="表格 1"/>
          <p:cNvGraphicFramePr/>
          <p:nvPr>
            <p:custDataLst>
              <p:tags r:id="rId1"/>
            </p:custDataLst>
          </p:nvPr>
        </p:nvGraphicFramePr>
        <p:xfrm>
          <a:off x="643255" y="287020"/>
          <a:ext cx="10652760" cy="6087745"/>
        </p:xfrm>
        <a:graphic>
          <a:graphicData uri="http://schemas.openxmlformats.org/drawingml/2006/table">
            <a:tbl>
              <a:tblPr/>
              <a:tblGrid>
                <a:gridCol w="2177415"/>
                <a:gridCol w="3149600"/>
                <a:gridCol w="2661920"/>
                <a:gridCol w="2663825"/>
              </a:tblGrid>
              <a:tr h="481330">
                <a:tc gridSpan="4">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温度报警器项目需求追踪矩阵</a:t>
                      </a:r>
                      <a:endParaRPr lang="zh-CN" sz="1800" b="1">
                        <a:solidFill>
                          <a:srgbClr val="FFFFFF"/>
                        </a:solidFill>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hMerge="1">
                  <a:tcP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hMerge="1">
                  <a:tcPr>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r>
              <a:tr h="481965">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功能需求</a:t>
                      </a:r>
                      <a:endParaRPr lang="zh-CN" sz="1800" b="1">
                        <a:solidFill>
                          <a:srgbClr val="FFFFFF"/>
                        </a:solidFill>
                        <a:latin typeface="华文新魏" panose="02010800040101010101" charset="-122"/>
                        <a:ea typeface="华文新魏" panose="02010800040101010101" charset="-122"/>
                      </a:endParaRPr>
                    </a:p>
                  </a:txBody>
                  <a:tcPr marL="68580" marR="68580" marT="0" marB="0" anchor="t" anchorCtr="0">
                    <a:lnL w="12700" cap="flat" cmpd="sng">
                      <a:solidFill>
                        <a:srgbClr val="000008"/>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技术方案</a:t>
                      </a:r>
                      <a:endParaRPr lang="zh-CN" sz="1800" b="1">
                        <a:solidFill>
                          <a:srgbClr val="FFFFFF"/>
                        </a:solidFill>
                        <a:latin typeface="华文新魏" panose="02010800040101010101" charset="-122"/>
                        <a:ea typeface="华文新魏" panose="02010800040101010101" charset="-122"/>
                      </a:endParaRPr>
                    </a:p>
                  </a:txBody>
                  <a:tcPr marL="68580" marR="68580" marT="0" marB="0" anchor="t"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交付标准</a:t>
                      </a:r>
                      <a:endParaRPr lang="zh-CN" sz="1800" b="1">
                        <a:solidFill>
                          <a:srgbClr val="FFFFFF"/>
                        </a:solidFill>
                        <a:latin typeface="华文新魏" panose="02010800040101010101" charset="-122"/>
                        <a:ea typeface="华文新魏" panose="02010800040101010101" charset="-122"/>
                      </a:endParaRPr>
                    </a:p>
                  </a:txBody>
                  <a:tcPr marL="68580" marR="68580" marT="0" marB="0" anchor="t"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c>
                  <a:txBody>
                    <a:bodyPr/>
                    <a:p>
                      <a:pPr marL="68580" indent="0" algn="ctr" fontAlgn="base">
                        <a:lnSpc>
                          <a:spcPct val="150000"/>
                        </a:lnSpc>
                        <a:spcBef>
                          <a:spcPct val="0"/>
                        </a:spcBef>
                        <a:spcAft>
                          <a:spcPct val="0"/>
                        </a:spcAft>
                      </a:pPr>
                      <a:r>
                        <a:rPr lang="zh-CN" sz="1800" b="1">
                          <a:solidFill>
                            <a:srgbClr val="FFFFFF"/>
                          </a:solidFill>
                          <a:latin typeface="华文新魏" panose="02010800040101010101" charset="-122"/>
                          <a:ea typeface="华文新魏" panose="02010800040101010101" charset="-122"/>
                        </a:rPr>
                        <a:t>人员分配</a:t>
                      </a:r>
                      <a:endParaRPr lang="zh-CN" sz="1800" b="1">
                        <a:solidFill>
                          <a:srgbClr val="FFFFFF"/>
                        </a:solidFill>
                        <a:latin typeface="华文新魏" panose="02010800040101010101" charset="-122"/>
                        <a:ea typeface="华文新魏" panose="02010800040101010101" charset="-122"/>
                      </a:endParaRPr>
                    </a:p>
                  </a:txBody>
                  <a:tcPr marL="68580" marR="68580" marT="0" marB="0" anchor="t" anchorCtr="0">
                    <a:lnL w="12700" cap="flat" cmpd="sng">
                      <a:solidFill>
                        <a:srgbClr val="FFFFFF"/>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solidFill>
                      <a:srgbClr val="4472C4"/>
                    </a:solidFill>
                  </a:tcPr>
                </a:tc>
              </a:tr>
              <a:tr h="1181735">
                <a:tc>
                  <a:txBody>
                    <a:bodyPr/>
                    <a:p>
                      <a:pPr marL="68580" indent="0" algn="ctr" fontAlgn="base">
                        <a:lnSpc>
                          <a:spcPct val="150000"/>
                        </a:lnSpc>
                        <a:spcBef>
                          <a:spcPct val="0"/>
                        </a:spcBef>
                        <a:spcAft>
                          <a:spcPct val="0"/>
                        </a:spcAft>
                      </a:pPr>
                      <a:r>
                        <a:rPr lang="zh-CN" sz="1600">
                          <a:latin typeface="华文新魏" panose="02010800040101010101" charset="-122"/>
                          <a:ea typeface="华文新魏" panose="02010800040101010101" charset="-122"/>
                        </a:rPr>
                        <a:t>对要求温度进行报警</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通过温度检测系统将信号传入，后经单片机处理输出</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到达阈值温度后报警器报警（启动蜂鸣器、警示灯、风扇）</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熊涵熙负责原理设计，张辰毅负责计算处理</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1183005">
                <a:tc>
                  <a:txBody>
                    <a:bodyPr/>
                    <a:p>
                      <a:pPr marL="68580" indent="0" algn="ctr" fontAlgn="base">
                        <a:lnSpc>
                          <a:spcPct val="150000"/>
                        </a:lnSpc>
                        <a:spcBef>
                          <a:spcPct val="0"/>
                        </a:spcBef>
                        <a:spcAft>
                          <a:spcPct val="0"/>
                        </a:spcAft>
                      </a:pPr>
                      <a:r>
                        <a:rPr lang="zh-CN" sz="1600">
                          <a:latin typeface="华文新魏" panose="02010800040101010101" charset="-122"/>
                          <a:ea typeface="华文新魏" panose="02010800040101010101" charset="-122"/>
                        </a:rPr>
                        <a:t>可调风扇模式</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通过单片机上的按键，对风扇运行的两套独立系统进行选择</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通过单片机按键可调风扇运行的模式</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张辰毅与熊涵熙负责输入设置，刘博语负责输出设置</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1183005">
                <a:tc>
                  <a:txBody>
                    <a:bodyPr/>
                    <a:p>
                      <a:pPr marL="68580" indent="0" algn="ctr" fontAlgn="base">
                        <a:lnSpc>
                          <a:spcPct val="150000"/>
                        </a:lnSpc>
                        <a:spcBef>
                          <a:spcPct val="0"/>
                        </a:spcBef>
                        <a:spcAft>
                          <a:spcPct val="0"/>
                        </a:spcAft>
                      </a:pPr>
                      <a:r>
                        <a:rPr lang="zh-CN" sz="1600">
                          <a:latin typeface="华文新魏" panose="02010800040101010101" charset="-122"/>
                          <a:ea typeface="华文新魏" panose="02010800040101010101" charset="-122"/>
                        </a:rPr>
                        <a:t>可</a:t>
                      </a:r>
                      <a:r>
                        <a:rPr lang="zh-CN" sz="1600">
                          <a:latin typeface="华文新魏" panose="02010800040101010101" charset="-122"/>
                          <a:ea typeface="华文新魏" panose="02010800040101010101" charset="-122"/>
                        </a:rPr>
                        <a:t>单片机控制风扇是否自动调节</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cs typeface="华文新魏" panose="02010800040101010101" charset="-122"/>
                        </a:rPr>
                        <a:t>温度模拟信号利用</a:t>
                      </a:r>
                      <a:r>
                        <a:rPr lang="en-US" altLang="zh-CN" sz="1600">
                          <a:latin typeface="华文新魏" panose="02010800040101010101" charset="-122"/>
                          <a:ea typeface="华文新魏" panose="02010800040101010101" charset="-122"/>
                          <a:cs typeface="华文新魏" panose="02010800040101010101" charset="-122"/>
                        </a:rPr>
                        <a:t>PWM</a:t>
                      </a:r>
                      <a:r>
                        <a:rPr lang="zh-CN" altLang="en-US" sz="1600">
                          <a:latin typeface="华文新魏" panose="02010800040101010101" charset="-122"/>
                          <a:ea typeface="华文新魏" panose="02010800040101010101" charset="-122"/>
                          <a:cs typeface="华文新魏" panose="02010800040101010101" charset="-122"/>
                        </a:rPr>
                        <a:t>控制电机转速进而控制风扇挡位</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可选由不同温度下风扇挡位自动调节以及手动按键调节</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张辰毅负责原理设计，熊涵熙负责代码实现</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786765">
                <a:tc>
                  <a:txBody>
                    <a:bodyPr/>
                    <a:p>
                      <a:pPr marL="68580" indent="0" algn="ctr" fontAlgn="base">
                        <a:lnSpc>
                          <a:spcPct val="150000"/>
                        </a:lnSpc>
                        <a:spcBef>
                          <a:spcPct val="0"/>
                        </a:spcBef>
                        <a:spcAft>
                          <a:spcPct val="0"/>
                        </a:spcAft>
                      </a:pPr>
                      <a:r>
                        <a:rPr lang="en-US" altLang="zh-CN" sz="1600">
                          <a:latin typeface="华文新魏" panose="02010800040101010101" charset="-122"/>
                          <a:ea typeface="华文新魏" panose="02010800040101010101" charset="-122"/>
                          <a:cs typeface="华文新魏" panose="02010800040101010101" charset="-122"/>
                        </a:rPr>
                        <a:t>USB</a:t>
                      </a:r>
                      <a:r>
                        <a:rPr lang="zh-CN" altLang="en-US" sz="1600">
                          <a:latin typeface="华文新魏" panose="02010800040101010101" charset="-122"/>
                          <a:ea typeface="华文新魏" panose="02010800040101010101" charset="-122"/>
                          <a:cs typeface="华文新魏" panose="02010800040101010101" charset="-122"/>
                        </a:rPr>
                        <a:t>口供电</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en-US" altLang="zh-CN" sz="1600">
                          <a:latin typeface="华文新魏" panose="02010800040101010101" charset="-122"/>
                          <a:ea typeface="华文新魏" panose="02010800040101010101" charset="-122"/>
                          <a:cs typeface="华文新魏" panose="02010800040101010101" charset="-122"/>
                        </a:rPr>
                        <a:t>USB 3.0</a:t>
                      </a:r>
                      <a:r>
                        <a:rPr lang="zh-CN" altLang="en-US" sz="1600">
                          <a:latin typeface="华文新魏" panose="02010800040101010101" charset="-122"/>
                          <a:ea typeface="华文新魏" panose="02010800040101010101" charset="-122"/>
                          <a:cs typeface="华文新魏" panose="02010800040101010101" charset="-122"/>
                        </a:rPr>
                        <a:t>接口，额定电流上限</a:t>
                      </a:r>
                      <a:r>
                        <a:rPr lang="en-US" altLang="zh-CN" sz="1600">
                          <a:latin typeface="华文新魏" panose="02010800040101010101" charset="-122"/>
                          <a:ea typeface="华文新魏" panose="02010800040101010101" charset="-122"/>
                          <a:cs typeface="华文新魏" panose="02010800040101010101" charset="-122"/>
                        </a:rPr>
                        <a:t>2A</a:t>
                      </a:r>
                      <a:r>
                        <a:rPr lang="zh-CN" altLang="en-US" sz="1600">
                          <a:latin typeface="华文新魏" panose="02010800040101010101" charset="-122"/>
                          <a:ea typeface="华文新魏" panose="02010800040101010101" charset="-122"/>
                          <a:cs typeface="华文新魏" panose="02010800040101010101" charset="-122"/>
                        </a:rPr>
                        <a:t>。</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en-US" altLang="zh-CN" sz="1600">
                          <a:latin typeface="华文新魏" panose="02010800040101010101" charset="-122"/>
                          <a:ea typeface="华文新魏" panose="02010800040101010101" charset="-122"/>
                          <a:cs typeface="华文新魏" panose="02010800040101010101" charset="-122"/>
                        </a:rPr>
                        <a:t>USB 3.0 TypeC</a:t>
                      </a:r>
                      <a:r>
                        <a:rPr lang="zh-CN" altLang="en-US" sz="1600">
                          <a:latin typeface="华文新魏" panose="02010800040101010101" charset="-122"/>
                          <a:ea typeface="华文新魏" panose="02010800040101010101" charset="-122"/>
                          <a:cs typeface="华文新魏" panose="02010800040101010101" charset="-122"/>
                        </a:rPr>
                        <a:t>接口。</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根据焊接要求。</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789940">
                <a:tc>
                  <a:txBody>
                    <a:bodyPr/>
                    <a:p>
                      <a:pPr marL="68580" indent="0" algn="ctr" fontAlgn="base">
                        <a:lnSpc>
                          <a:spcPct val="150000"/>
                        </a:lnSpc>
                        <a:spcBef>
                          <a:spcPct val="0"/>
                        </a:spcBef>
                        <a:spcAft>
                          <a:spcPct val="0"/>
                        </a:spcAft>
                      </a:pPr>
                      <a:r>
                        <a:rPr lang="en-US" altLang="zh-CN" sz="1600">
                          <a:latin typeface="华文新魏" panose="02010800040101010101" charset="-122"/>
                          <a:ea typeface="华文新魏" panose="02010800040101010101" charset="-122"/>
                          <a:cs typeface="华文新魏" panose="02010800040101010101" charset="-122"/>
                        </a:rPr>
                        <a:t>OLED</a:t>
                      </a:r>
                      <a:r>
                        <a:rPr lang="zh-CN" altLang="en-US" sz="1600">
                          <a:latin typeface="华文新魏" panose="02010800040101010101" charset="-122"/>
                          <a:ea typeface="华文新魏" panose="02010800040101010101" charset="-122"/>
                          <a:cs typeface="华文新魏" panose="02010800040101010101" charset="-122"/>
                        </a:rPr>
                        <a:t>屏显示</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cs typeface="华文新魏" panose="02010800040101010101" charset="-122"/>
                        </a:rPr>
                        <a:t>通过主板接口将对应信息转递至</a:t>
                      </a:r>
                      <a:r>
                        <a:rPr lang="en-US" altLang="zh-CN" sz="1600">
                          <a:latin typeface="华文新魏" panose="02010800040101010101" charset="-122"/>
                          <a:ea typeface="华文新魏" panose="02010800040101010101" charset="-122"/>
                          <a:cs typeface="华文新魏" panose="02010800040101010101" charset="-122"/>
                        </a:rPr>
                        <a:t>OLED</a:t>
                      </a:r>
                      <a:r>
                        <a:rPr lang="zh-CN" altLang="en-US" sz="1600">
                          <a:latin typeface="华文新魏" panose="02010800040101010101" charset="-122"/>
                          <a:ea typeface="华文新魏" panose="02010800040101010101" charset="-122"/>
                          <a:cs typeface="华文新魏" panose="02010800040101010101" charset="-122"/>
                        </a:rPr>
                        <a:t>屏</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cs typeface="华文新魏" panose="02010800040101010101" charset="-122"/>
                        </a:rPr>
                        <a:t>能通过</a:t>
                      </a:r>
                      <a:r>
                        <a:rPr lang="en-US" altLang="zh-CN" sz="1600">
                          <a:latin typeface="华文新魏" panose="02010800040101010101" charset="-122"/>
                          <a:ea typeface="华文新魏" panose="02010800040101010101" charset="-122"/>
                          <a:cs typeface="华文新魏" panose="02010800040101010101" charset="-122"/>
                        </a:rPr>
                        <a:t>OLED</a:t>
                      </a:r>
                      <a:r>
                        <a:rPr lang="zh-CN" altLang="en-US" sz="1600">
                          <a:latin typeface="华文新魏" panose="02010800040101010101" charset="-122"/>
                          <a:ea typeface="华文新魏" panose="02010800040101010101" charset="-122"/>
                          <a:cs typeface="华文新魏" panose="02010800040101010101" charset="-122"/>
                        </a:rPr>
                        <a:t>屏显示温度、风扇等数据</a:t>
                      </a:r>
                      <a:endParaRPr lang="zh-CN" altLang="en-US" sz="1600">
                        <a:latin typeface="华文新魏" panose="02010800040101010101" charset="-122"/>
                        <a:ea typeface="华文新魏" panose="02010800040101010101" charset="-122"/>
                        <a:cs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68580" indent="0" algn="just" fontAlgn="base">
                        <a:lnSpc>
                          <a:spcPct val="150000"/>
                        </a:lnSpc>
                        <a:spcBef>
                          <a:spcPct val="0"/>
                        </a:spcBef>
                        <a:spcAft>
                          <a:spcPct val="0"/>
                        </a:spcAft>
                      </a:pPr>
                      <a:r>
                        <a:rPr lang="zh-CN" sz="1600">
                          <a:latin typeface="华文新魏" panose="02010800040101010101" charset="-122"/>
                          <a:ea typeface="华文新魏" panose="02010800040101010101" charset="-122"/>
                        </a:rPr>
                        <a:t>刘博语负责基础实现，张辰毅负责逻辑完善</a:t>
                      </a:r>
                      <a:endParaRPr lang="zh-CN" sz="1600">
                        <a:latin typeface="华文新魏" panose="02010800040101010101" charset="-122"/>
                        <a:ea typeface="华文新魏" panose="0201080004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COMMONDATA" val="eyJoZGlkIjoiYzZkNzQ4ZWFiZmQ4NTRhOWRkZTk3YTMwMjlmMmZhYmUifQ=="/>
  <p:tag name="KSO_WPP_MARK_KEY" val="121e5c38-2e9d-4d9b-a7c4-bfd945166cc5"/>
  <p:tag name="commondata" val="eyJjb3VudCI6MSwiaGRpZCI6ImE3NDY2OTRhMDliNzg3N2YwZjA0MjNiMTQ0Yzk0MWM1IiwidXNlckNvdW50Ijox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331.3,&quot;left&quot;:436.5,&quot;top&quot;:103.45,&quot;width&quot;:291.95}"/>
</p:tagLst>
</file>

<file path=ppt/tags/tag65.xml><?xml version="1.0" encoding="utf-8"?>
<p:tagLst xmlns:p="http://schemas.openxmlformats.org/presentationml/2006/main">
  <p:tag name="KSO_WM_DIAGRAM_VIRTUALLY_FRAME" val="{&quot;height&quot;:331.3,&quot;left&quot;:436.5,&quot;top&quot;:103.45,&quot;width&quot;:291.95}"/>
</p:tagLst>
</file>

<file path=ppt/tags/tag66.xml><?xml version="1.0" encoding="utf-8"?>
<p:tagLst xmlns:p="http://schemas.openxmlformats.org/presentationml/2006/main">
  <p:tag name="KSO_WM_DIAGRAM_VIRTUALLY_FRAME" val="{&quot;height&quot;:331.3,&quot;left&quot;:436.5,&quot;top&quot;:103.45,&quot;width&quot;:291.95}"/>
</p:tagLst>
</file>

<file path=ppt/tags/tag67.xml><?xml version="1.0" encoding="utf-8"?>
<p:tagLst xmlns:p="http://schemas.openxmlformats.org/presentationml/2006/main">
  <p:tag name="KSO_WM_DIAGRAM_VIRTUALLY_FRAME" val="{&quot;height&quot;:331.3,&quot;left&quot;:436.5,&quot;top&quot;:103.45,&quot;width&quot;:291.95}"/>
</p:tagLst>
</file>

<file path=ppt/tags/tag68.xml><?xml version="1.0" encoding="utf-8"?>
<p:tagLst xmlns:p="http://schemas.openxmlformats.org/presentationml/2006/main">
  <p:tag name="KSO_WM_DIAGRAM_VIRTUALLY_FRAME" val="{&quot;height&quot;:331.3,&quot;left&quot;:436.5,&quot;top&quot;:103.45,&quot;width&quot;:291.95}"/>
</p:tagLst>
</file>

<file path=ppt/tags/tag69.xml><?xml version="1.0" encoding="utf-8"?>
<p:tagLst xmlns:p="http://schemas.openxmlformats.org/presentationml/2006/main">
  <p:tag name="KSO_WM_DIAGRAM_VIRTUALLY_FRAME" val="{&quot;height&quot;:331.3,&quot;left&quot;:436.5,&quot;top&quot;:103.45,&quot;width&quot;:291.9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31.3,&quot;left&quot;:436.5,&quot;top&quot;:103.45,&quot;width&quot;:291.95}"/>
</p:tagLst>
</file>

<file path=ppt/tags/tag71.xml><?xml version="1.0" encoding="utf-8"?>
<p:tagLst xmlns:p="http://schemas.openxmlformats.org/presentationml/2006/main">
  <p:tag name="KSO_WM_DIAGRAM_VIRTUALLY_FRAME" val="{&quot;height&quot;:331.3,&quot;left&quot;:436.5,&quot;top&quot;:103.45,&quot;width&quot;:291.95}"/>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TABLE_ENDDRAG_ORIGIN_RECT" val="838*479"/>
  <p:tag name="TABLE_ENDDRAG_RECT" val="50*22*838*479"/>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TABLE_ENDDRAG_ORIGIN_RECT" val="698*323"/>
  <p:tag name="TABLE_ENDDRAG_RECT" val="104*91*698*323"/>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TABLE_ENDDRAG_ORIGIN_RECT" val="641*368"/>
  <p:tag name="TABLE_ENDDRAG_RECT" val="277*119*641*368"/>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4075</Words>
  <Application>WPS 演示</Application>
  <PresentationFormat>宽屏</PresentationFormat>
  <Paragraphs>438</Paragraphs>
  <Slides>30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宋体</vt:lpstr>
      <vt:lpstr>Wingdings</vt:lpstr>
      <vt:lpstr>Wingdings</vt:lpstr>
      <vt:lpstr>MiSans Normal</vt:lpstr>
      <vt:lpstr>华文新魏</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海王星之旅</cp:lastModifiedBy>
  <cp:revision>219</cp:revision>
  <dcterms:created xsi:type="dcterms:W3CDTF">2019-06-19T02:08:00Z</dcterms:created>
  <dcterms:modified xsi:type="dcterms:W3CDTF">2024-08-04T07:11:32Z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6CDADF471CDE496880D96909088832FC_11</vt:lpwstr>
  </property>
  <property fmtid="{D5CDD505-2E9C-101B-9397-08002B2CF9AE}" pid="4" name="KSOTemplateUUID">
    <vt:lpwstr>v1.0_mb_T4d+gFVvjkB+w+oAZbJOLw==</vt:lpwstr>
  </property>
</Properties>
</file>